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handoutMasterIdLst>
    <p:handoutMasterId r:id="rId44"/>
  </p:handoutMasterIdLst>
  <p:sldIdLst>
    <p:sldId id="258" r:id="rId2"/>
    <p:sldId id="259" r:id="rId3"/>
    <p:sldId id="260" r:id="rId4"/>
    <p:sldId id="261" r:id="rId5"/>
    <p:sldId id="262" r:id="rId6"/>
    <p:sldId id="263" r:id="rId7"/>
    <p:sldId id="281" r:id="rId8"/>
    <p:sldId id="264" r:id="rId9"/>
    <p:sldId id="282" r:id="rId10"/>
    <p:sldId id="265" r:id="rId11"/>
    <p:sldId id="283" r:id="rId12"/>
    <p:sldId id="266" r:id="rId13"/>
    <p:sldId id="284" r:id="rId14"/>
    <p:sldId id="267" r:id="rId15"/>
    <p:sldId id="285" r:id="rId16"/>
    <p:sldId id="268" r:id="rId17"/>
    <p:sldId id="286" r:id="rId18"/>
    <p:sldId id="269" r:id="rId19"/>
    <p:sldId id="287" r:id="rId20"/>
    <p:sldId id="270" r:id="rId21"/>
    <p:sldId id="288" r:id="rId22"/>
    <p:sldId id="271" r:id="rId23"/>
    <p:sldId id="289" r:id="rId24"/>
    <p:sldId id="272" r:id="rId25"/>
    <p:sldId id="290" r:id="rId26"/>
    <p:sldId id="273" r:id="rId27"/>
    <p:sldId id="274" r:id="rId28"/>
    <p:sldId id="291" r:id="rId29"/>
    <p:sldId id="292" r:id="rId30"/>
    <p:sldId id="275" r:id="rId31"/>
    <p:sldId id="293" r:id="rId32"/>
    <p:sldId id="276" r:id="rId33"/>
    <p:sldId id="294" r:id="rId34"/>
    <p:sldId id="277" r:id="rId35"/>
    <p:sldId id="278" r:id="rId36"/>
    <p:sldId id="295" r:id="rId37"/>
    <p:sldId id="279" r:id="rId38"/>
    <p:sldId id="296" r:id="rId39"/>
    <p:sldId id="280" r:id="rId40"/>
    <p:sldId id="297" r:id="rId41"/>
    <p:sldId id="298" r:id="rId4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7" d="100"/>
          <a:sy n="107" d="100"/>
        </p:scale>
        <p:origin x="-1098" y="-96"/>
      </p:cViewPr>
      <p:guideLst>
        <p:guide orient="horz" pos="2160"/>
        <p:guide pos="2880"/>
      </p:guideLst>
    </p:cSldViewPr>
  </p:slideViewPr>
  <p:notesTextViewPr>
    <p:cViewPr>
      <p:scale>
        <a:sx n="100" d="100"/>
        <a:sy n="100" d="100"/>
      </p:scale>
      <p:origin x="0" y="0"/>
    </p:cViewPr>
  </p:notesTextViewPr>
  <p:notesViewPr>
    <p:cSldViewPr>
      <p:cViewPr varScale="1">
        <p:scale>
          <a:sx n="50" d="100"/>
          <a:sy n="50" d="100"/>
        </p:scale>
        <p:origin x="-1206"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51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51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1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5E29215-BDBA-4489-8FA1-75A2261EDA55}" type="slidenum">
              <a:rPr lang="en-US"/>
              <a:pPr/>
              <a:t>‹nº›</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AED9F2-DEAF-48C9-9253-E1514D166F1C}" type="datetimeFigureOut">
              <a:rPr lang="pt-PT" smtClean="0"/>
              <a:pPr/>
              <a:t>23-03-2009</a:t>
            </a:fld>
            <a:endParaRPr lang="pt-PT"/>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38990E-568F-400D-BF00-210965C8DB44}" type="slidenum">
              <a:rPr lang="pt-PT" smtClean="0"/>
              <a:pPr/>
              <a:t>‹nº›</a:t>
            </a:fld>
            <a:endParaRPr lang="pt-P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a Imagem do Diapositivo 1"/>
          <p:cNvSpPr>
            <a:spLocks noGrp="1" noRot="1" noChangeAspect="1"/>
          </p:cNvSpPr>
          <p:nvPr>
            <p:ph type="sldImg"/>
          </p:nvPr>
        </p:nvSpPr>
        <p:spPr/>
      </p:sp>
      <p:sp>
        <p:nvSpPr>
          <p:cNvPr id="3" name="Marcador de Posição de Notas 2"/>
          <p:cNvSpPr>
            <a:spLocks noGrp="1"/>
          </p:cNvSpPr>
          <p:nvPr>
            <p:ph type="body" idx="1"/>
          </p:nvPr>
        </p:nvSpPr>
        <p:spPr/>
        <p:txBody>
          <a:bodyPr>
            <a:normAutofit/>
          </a:bodyPr>
          <a:lstStyle/>
          <a:p>
            <a:endParaRPr lang="pt-PT" dirty="0"/>
          </a:p>
        </p:txBody>
      </p:sp>
      <p:sp>
        <p:nvSpPr>
          <p:cNvPr id="4" name="Marcador de Posição do Número do Diapositivo 3"/>
          <p:cNvSpPr>
            <a:spLocks noGrp="1"/>
          </p:cNvSpPr>
          <p:nvPr>
            <p:ph type="sldNum" sz="quarter" idx="10"/>
          </p:nvPr>
        </p:nvSpPr>
        <p:spPr/>
        <p:txBody>
          <a:bodyPr/>
          <a:lstStyle/>
          <a:p>
            <a:fld id="{0338990E-568F-400D-BF00-210965C8DB44}" type="slidenum">
              <a:rPr lang="pt-PT" smtClean="0"/>
              <a:pPr/>
              <a:t>5</a:t>
            </a:fld>
            <a:endParaRPr lang="pt-PT"/>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o de título">
    <p:spTree>
      <p:nvGrpSpPr>
        <p:cNvPr id="1" name=""/>
        <p:cNvGrpSpPr/>
        <p:nvPr/>
      </p:nvGrpSpPr>
      <p:grpSpPr>
        <a:xfrm>
          <a:off x="0" y="0"/>
          <a:ext cx="0" cy="0"/>
          <a:chOff x="0" y="0"/>
          <a:chExt cx="0" cy="0"/>
        </a:xfrm>
      </p:grpSpPr>
      <p:sp>
        <p:nvSpPr>
          <p:cNvPr id="10" name="Triângulo rectângulo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ítulo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pt-PT" smtClean="0"/>
              <a:t>Faça clique para editar o estilo</a:t>
            </a:r>
            <a:endParaRPr kumimoji="0" lang="en-US"/>
          </a:p>
        </p:txBody>
      </p:sp>
      <p:grpSp>
        <p:nvGrpSpPr>
          <p:cNvPr id="2" name="Grupo 1"/>
          <p:cNvGrpSpPr/>
          <p:nvPr/>
        </p:nvGrpSpPr>
        <p:grpSpPr>
          <a:xfrm>
            <a:off x="-3765" y="4953000"/>
            <a:ext cx="9147765" cy="1912088"/>
            <a:chOff x="-3765" y="4832896"/>
            <a:chExt cx="9147765" cy="2032192"/>
          </a:xfrm>
        </p:grpSpPr>
        <p:sp>
          <p:nvSpPr>
            <p:cNvPr id="7" name="Forma livre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orma livre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orma livre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Conexão rect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Marcador de Posição da Data 29"/>
          <p:cNvSpPr>
            <a:spLocks noGrp="1"/>
          </p:cNvSpPr>
          <p:nvPr>
            <p:ph type="dt" sz="half" idx="10"/>
          </p:nvPr>
        </p:nvSpPr>
        <p:spPr/>
        <p:txBody>
          <a:bodyPr/>
          <a:lstStyle>
            <a:lvl1pPr>
              <a:defRPr>
                <a:solidFill>
                  <a:srgbClr val="FFFFFF"/>
                </a:solidFill>
              </a:defRPr>
            </a:lvl1pPr>
            <a:extLst/>
          </a:lstStyle>
          <a:p>
            <a:endParaRPr lang="en-US"/>
          </a:p>
        </p:txBody>
      </p:sp>
      <p:sp>
        <p:nvSpPr>
          <p:cNvPr id="19" name="Marcador de Posição do Rodapé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Marcador de Posição do Número do Diapositivo 26"/>
          <p:cNvSpPr>
            <a:spLocks noGrp="1"/>
          </p:cNvSpPr>
          <p:nvPr>
            <p:ph type="sldNum" sz="quarter" idx="12"/>
          </p:nvPr>
        </p:nvSpPr>
        <p:spPr/>
        <p:txBody>
          <a:bodyPr/>
          <a:lstStyle>
            <a:lvl1pPr>
              <a:defRPr>
                <a:solidFill>
                  <a:srgbClr val="FFFFFF"/>
                </a:solidFill>
              </a:defRPr>
            </a:lvl1pPr>
            <a:extLst/>
          </a:lstStyle>
          <a:p>
            <a:fld id="{046E765B-861B-43FB-B1C3-B31048FC1B39}" type="slidenum">
              <a:rPr lang="en-US" smtClean="0"/>
              <a:pPr/>
              <a:t>‹nº›</a:t>
            </a:fld>
            <a:endParaRPr lang="en-US"/>
          </a:p>
        </p:txBody>
      </p:sp>
      <p:pic>
        <p:nvPicPr>
          <p:cNvPr id="13" name="Picture 12" descr="Cardinal"/>
          <p:cNvPicPr>
            <a:picLocks noChangeAspect="1" noChangeArrowheads="1" noCrop="1"/>
          </p:cNvPicPr>
          <p:nvPr userDrawn="1"/>
        </p:nvPicPr>
        <p:blipFill>
          <a:blip r:embed="rId3"/>
          <a:srcRect/>
          <a:stretch>
            <a:fillRect/>
          </a:stretch>
        </p:blipFill>
        <p:spPr bwMode="auto">
          <a:xfrm flipH="1">
            <a:off x="0" y="0"/>
            <a:ext cx="3028950" cy="2312988"/>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p:txBody>
          <a:bodyPr/>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endParaRPr lang="en-US"/>
          </a:p>
        </p:txBody>
      </p:sp>
      <p:sp>
        <p:nvSpPr>
          <p:cNvPr id="5" name="Marcador de Posição do Rodapé 4"/>
          <p:cNvSpPr>
            <a:spLocks noGrp="1"/>
          </p:cNvSpPr>
          <p:nvPr>
            <p:ph type="ftr" sz="quarter" idx="11"/>
          </p:nvPr>
        </p:nvSpPr>
        <p:spPr/>
        <p:txBody>
          <a:bodyPr/>
          <a:lstStyle>
            <a:extLst/>
          </a:lstStyle>
          <a:p>
            <a:endParaRPr lang="en-US"/>
          </a:p>
        </p:txBody>
      </p:sp>
      <p:sp>
        <p:nvSpPr>
          <p:cNvPr id="6" name="Marcador de Posição do Número do Diapositivo 5"/>
          <p:cNvSpPr>
            <a:spLocks noGrp="1"/>
          </p:cNvSpPr>
          <p:nvPr>
            <p:ph type="sldNum" sz="quarter" idx="12"/>
          </p:nvPr>
        </p:nvSpPr>
        <p:spPr/>
        <p:txBody>
          <a:bodyPr/>
          <a:lstStyle>
            <a:extLst/>
          </a:lstStyle>
          <a:p>
            <a:fld id="{72A98242-C054-4026-A129-7FE3F32F97BA}" type="slidenum">
              <a:rPr lang="en-US" smtClean="0"/>
              <a:pPr/>
              <a:t>‹nº›</a:t>
            </a:fld>
            <a:endParaRPr lang="en-US"/>
          </a:p>
        </p:txBody>
      </p:sp>
      <p:sp>
        <p:nvSpPr>
          <p:cNvPr id="7" name="Título 6"/>
          <p:cNvSpPr>
            <a:spLocks noGrp="1"/>
          </p:cNvSpPr>
          <p:nvPr>
            <p:ph type="title"/>
          </p:nvPr>
        </p:nvSpPr>
        <p:spPr/>
        <p:txBody>
          <a:bodyPr rtlCol="0"/>
          <a:lstStyle>
            <a:extLst/>
          </a:lstStyle>
          <a:p>
            <a:r>
              <a:rPr kumimoji="0" lang="pt-PT" smtClean="0"/>
              <a:t>Clique para editar o estilo</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bg>
      <p:bgRef idx="1002">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pt-PT" smtClean="0"/>
              <a:t>Clique para editar os estilos</a:t>
            </a:r>
          </a:p>
        </p:txBody>
      </p:sp>
      <p:sp>
        <p:nvSpPr>
          <p:cNvPr id="4" name="Marcador de Posição da Data 3"/>
          <p:cNvSpPr>
            <a:spLocks noGrp="1"/>
          </p:cNvSpPr>
          <p:nvPr>
            <p:ph type="dt" sz="half" idx="10"/>
          </p:nvPr>
        </p:nvSpPr>
        <p:spPr/>
        <p:txBody>
          <a:bodyPr/>
          <a:lstStyle>
            <a:extLst/>
          </a:lstStyle>
          <a:p>
            <a:endParaRPr lang="en-US"/>
          </a:p>
        </p:txBody>
      </p:sp>
      <p:sp>
        <p:nvSpPr>
          <p:cNvPr id="5" name="Marcador de Posição do Rodapé 4"/>
          <p:cNvSpPr>
            <a:spLocks noGrp="1"/>
          </p:cNvSpPr>
          <p:nvPr>
            <p:ph type="ftr" sz="quarter" idx="11"/>
          </p:nvPr>
        </p:nvSpPr>
        <p:spPr/>
        <p:txBody>
          <a:bodyPr/>
          <a:lstStyle>
            <a:extLst/>
          </a:lstStyle>
          <a:p>
            <a:endParaRPr lang="en-US"/>
          </a:p>
        </p:txBody>
      </p:sp>
      <p:sp>
        <p:nvSpPr>
          <p:cNvPr id="6" name="Marcador de Posição do Número do Diapositivo 5"/>
          <p:cNvSpPr>
            <a:spLocks noGrp="1"/>
          </p:cNvSpPr>
          <p:nvPr>
            <p:ph type="sldNum" sz="quarter" idx="12"/>
          </p:nvPr>
        </p:nvSpPr>
        <p:spPr/>
        <p:txBody>
          <a:bodyPr/>
          <a:lstStyle>
            <a:extLst/>
          </a:lstStyle>
          <a:p>
            <a:fld id="{7D330A79-03F4-4942-84FE-225C3C53293C}" type="slidenum">
              <a:rPr lang="en-US" smtClean="0"/>
              <a:pPr/>
              <a:t>‹nº›</a:t>
            </a:fld>
            <a:endParaRPr lang="en-US"/>
          </a:p>
        </p:txBody>
      </p:sp>
      <p:sp>
        <p:nvSpPr>
          <p:cNvPr id="7" name="Divis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ivis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bg>
      <p:bgRef idx="1002">
        <a:schemeClr val="bg1"/>
      </p:bgRef>
    </p:bg>
    <p:spTree>
      <p:nvGrpSpPr>
        <p:cNvPr id="1" name=""/>
        <p:cNvGrpSpPr/>
        <p:nvPr/>
      </p:nvGrpSpPr>
      <p:grpSpPr>
        <a:xfrm>
          <a:off x="0" y="0"/>
          <a:ext cx="0" cy="0"/>
          <a:chOff x="0" y="0"/>
          <a:chExt cx="0" cy="0"/>
        </a:xfrm>
      </p:grpSpPr>
      <p:sp>
        <p:nvSpPr>
          <p:cNvPr id="3" name="Marcador de Posição de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e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p:txBody>
          <a:bodyPr/>
          <a:lstStyle>
            <a:extLst/>
          </a:lstStyle>
          <a:p>
            <a:endParaRPr lang="en-US"/>
          </a:p>
        </p:txBody>
      </p:sp>
      <p:sp>
        <p:nvSpPr>
          <p:cNvPr id="6" name="Marcador de Posição do Rodapé 5"/>
          <p:cNvSpPr>
            <a:spLocks noGrp="1"/>
          </p:cNvSpPr>
          <p:nvPr>
            <p:ph type="ftr" sz="quarter" idx="11"/>
          </p:nvPr>
        </p:nvSpPr>
        <p:spPr/>
        <p:txBody>
          <a:bodyPr/>
          <a:lstStyle>
            <a:extLst/>
          </a:lstStyle>
          <a:p>
            <a:endParaRPr lang="en-US"/>
          </a:p>
        </p:txBody>
      </p:sp>
      <p:sp>
        <p:nvSpPr>
          <p:cNvPr id="7" name="Marcador de Posição do Número do Diapositivo 6"/>
          <p:cNvSpPr>
            <a:spLocks noGrp="1"/>
          </p:cNvSpPr>
          <p:nvPr>
            <p:ph type="sldNum" sz="quarter" idx="12"/>
          </p:nvPr>
        </p:nvSpPr>
        <p:spPr/>
        <p:txBody>
          <a:bodyPr/>
          <a:lstStyle>
            <a:extLst/>
          </a:lstStyle>
          <a:p>
            <a:fld id="{2D57AEDD-E221-4D41-8C41-4EF83FF93318}" type="slidenum">
              <a:rPr lang="en-US" smtClean="0"/>
              <a:pPr/>
              <a:t>‹nº›</a:t>
            </a:fld>
            <a:endParaRPr lang="en-US"/>
          </a:p>
        </p:txBody>
      </p:sp>
      <p:sp>
        <p:nvSpPr>
          <p:cNvPr id="8" name="Título 7"/>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nchor="ctr"/>
          <a:lstStyle>
            <a:lvl1pPr>
              <a:defRPr/>
            </a:lvl1pPr>
            <a:extLst/>
          </a:lstStyle>
          <a:p>
            <a:r>
              <a:rPr kumimoji="0" lang="pt-PT" smtClean="0"/>
              <a:t>Clique para editar o estilo</a:t>
            </a:r>
            <a:endParaRPr kumimoji="0" lang="en-US"/>
          </a:p>
        </p:txBody>
      </p:sp>
      <p:sp>
        <p:nvSpPr>
          <p:cNvPr id="3" name="Marcador de Posição do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4" name="Marcador de Posição do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pt-PT" smtClean="0"/>
              <a:t>Clique para editar os estilos</a:t>
            </a:r>
          </a:p>
        </p:txBody>
      </p:sp>
      <p:sp>
        <p:nvSpPr>
          <p:cNvPr id="5" name="Marcador de Posição de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6" name="Marcador de Posição de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7" name="Marcador de Posição da Data 6"/>
          <p:cNvSpPr>
            <a:spLocks noGrp="1"/>
          </p:cNvSpPr>
          <p:nvPr>
            <p:ph type="dt" sz="half" idx="10"/>
          </p:nvPr>
        </p:nvSpPr>
        <p:spPr/>
        <p:txBody>
          <a:bodyPr/>
          <a:lstStyle>
            <a:extLst/>
          </a:lstStyle>
          <a:p>
            <a:endParaRPr lang="en-US"/>
          </a:p>
        </p:txBody>
      </p:sp>
      <p:sp>
        <p:nvSpPr>
          <p:cNvPr id="8" name="Marcador de Posição do Rodapé 7"/>
          <p:cNvSpPr>
            <a:spLocks noGrp="1"/>
          </p:cNvSpPr>
          <p:nvPr>
            <p:ph type="ftr" sz="quarter" idx="11"/>
          </p:nvPr>
        </p:nvSpPr>
        <p:spPr/>
        <p:txBody>
          <a:bodyPr/>
          <a:lstStyle>
            <a:extLst/>
          </a:lstStyle>
          <a:p>
            <a:endParaRPr lang="en-US"/>
          </a:p>
        </p:txBody>
      </p:sp>
      <p:sp>
        <p:nvSpPr>
          <p:cNvPr id="9" name="Marcador de Posição do Número do Diapositivo 8"/>
          <p:cNvSpPr>
            <a:spLocks noGrp="1"/>
          </p:cNvSpPr>
          <p:nvPr>
            <p:ph type="sldNum" sz="quarter" idx="12"/>
          </p:nvPr>
        </p:nvSpPr>
        <p:spPr/>
        <p:txBody>
          <a:bodyPr/>
          <a:lstStyle>
            <a:extLst/>
          </a:lstStyle>
          <a:p>
            <a:fld id="{E152E28F-AAE1-490E-9DD0-2DA801A53892}" type="slidenum">
              <a:rPr lang="en-US" smtClean="0"/>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bg>
      <p:bgRef idx="1002">
        <a:schemeClr val="bg1"/>
      </p:bgRef>
    </p:bg>
    <p:spTree>
      <p:nvGrpSpPr>
        <p:cNvPr id="1" name=""/>
        <p:cNvGrpSpPr/>
        <p:nvPr/>
      </p:nvGrpSpPr>
      <p:grpSpPr>
        <a:xfrm>
          <a:off x="0" y="0"/>
          <a:ext cx="0" cy="0"/>
          <a:chOff x="0" y="0"/>
          <a:chExt cx="0" cy="0"/>
        </a:xfrm>
      </p:grpSpPr>
      <p:sp>
        <p:nvSpPr>
          <p:cNvPr id="3" name="Marcador de Posição da Data 2"/>
          <p:cNvSpPr>
            <a:spLocks noGrp="1"/>
          </p:cNvSpPr>
          <p:nvPr>
            <p:ph type="dt" sz="half" idx="10"/>
          </p:nvPr>
        </p:nvSpPr>
        <p:spPr/>
        <p:txBody>
          <a:bodyPr/>
          <a:lstStyle>
            <a:extLst/>
          </a:lstStyle>
          <a:p>
            <a:endParaRPr lang="en-US"/>
          </a:p>
        </p:txBody>
      </p:sp>
      <p:sp>
        <p:nvSpPr>
          <p:cNvPr id="4" name="Marcador de Posição do Rodapé 3"/>
          <p:cNvSpPr>
            <a:spLocks noGrp="1"/>
          </p:cNvSpPr>
          <p:nvPr>
            <p:ph type="ftr" sz="quarter" idx="11"/>
          </p:nvPr>
        </p:nvSpPr>
        <p:spPr/>
        <p:txBody>
          <a:bodyPr/>
          <a:lstStyle>
            <a:extLst/>
          </a:lstStyle>
          <a:p>
            <a:endParaRPr lang="en-US"/>
          </a:p>
        </p:txBody>
      </p:sp>
      <p:sp>
        <p:nvSpPr>
          <p:cNvPr id="5" name="Marcador de Posição do Número do Diapositivo 4"/>
          <p:cNvSpPr>
            <a:spLocks noGrp="1"/>
          </p:cNvSpPr>
          <p:nvPr>
            <p:ph type="sldNum" sz="quarter" idx="12"/>
          </p:nvPr>
        </p:nvSpPr>
        <p:spPr/>
        <p:txBody>
          <a:bodyPr/>
          <a:lstStyle>
            <a:extLst/>
          </a:lstStyle>
          <a:p>
            <a:fld id="{9110C8CF-ED8F-4AEC-9D3E-8B7C28766B71}" type="slidenum">
              <a:rPr lang="en-US" smtClean="0"/>
              <a:pPr/>
              <a:t>‹nº›</a:t>
            </a:fld>
            <a:endParaRPr lang="en-US"/>
          </a:p>
        </p:txBody>
      </p:sp>
      <p:sp>
        <p:nvSpPr>
          <p:cNvPr id="6" name="Título 5"/>
          <p:cNvSpPr>
            <a:spLocks noGrp="1"/>
          </p:cNvSpPr>
          <p:nvPr>
            <p:ph type="title"/>
          </p:nvPr>
        </p:nvSpPr>
        <p:spPr/>
        <p:txBody>
          <a:bodyPr rtlCol="0"/>
          <a:lstStyle>
            <a:extLst/>
          </a:lstStyle>
          <a:p>
            <a:r>
              <a:rPr kumimoji="0" lang="pt-PT" smtClean="0"/>
              <a:t>Clique para editar o estilo</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extLst/>
          </a:lstStyle>
          <a:p>
            <a:endParaRPr lang="en-US"/>
          </a:p>
        </p:txBody>
      </p:sp>
      <p:sp>
        <p:nvSpPr>
          <p:cNvPr id="3" name="Marcador de Posição do Rodapé 2"/>
          <p:cNvSpPr>
            <a:spLocks noGrp="1"/>
          </p:cNvSpPr>
          <p:nvPr>
            <p:ph type="ftr" sz="quarter" idx="11"/>
          </p:nvPr>
        </p:nvSpPr>
        <p:spPr/>
        <p:txBody>
          <a:bodyPr/>
          <a:lstStyle>
            <a:extLst/>
          </a:lstStyle>
          <a:p>
            <a:endParaRPr lang="en-US"/>
          </a:p>
        </p:txBody>
      </p:sp>
      <p:sp>
        <p:nvSpPr>
          <p:cNvPr id="4" name="Marcador de Posição do Número do Diapositivo 3"/>
          <p:cNvSpPr>
            <a:spLocks noGrp="1"/>
          </p:cNvSpPr>
          <p:nvPr>
            <p:ph type="sldNum" sz="quarter" idx="12"/>
          </p:nvPr>
        </p:nvSpPr>
        <p:spPr/>
        <p:txBody>
          <a:bodyPr/>
          <a:lstStyle>
            <a:extLst/>
          </a:lstStyle>
          <a:p>
            <a:fld id="{4D37DD83-8AF8-478E-ADB6-67D08A58FE92}"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pt-PT" smtClean="0"/>
              <a:t>Clique para editar o estilo</a:t>
            </a:r>
            <a:endParaRPr kumimoji="0" lang="en-US"/>
          </a:p>
        </p:txBody>
      </p:sp>
      <p:sp>
        <p:nvSpPr>
          <p:cNvPr id="3" name="Marcador de Posição do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pt-PT" smtClean="0"/>
              <a:t>Clique para editar os estilos</a:t>
            </a:r>
          </a:p>
        </p:txBody>
      </p:sp>
      <p:sp>
        <p:nvSpPr>
          <p:cNvPr id="4" name="Marcador de Posição de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5" name="Marcador de Posição da Data 4"/>
          <p:cNvSpPr>
            <a:spLocks noGrp="1"/>
          </p:cNvSpPr>
          <p:nvPr>
            <p:ph type="dt" sz="half" idx="10"/>
          </p:nvPr>
        </p:nvSpPr>
        <p:spPr>
          <a:xfrm>
            <a:off x="6727032" y="6407944"/>
            <a:ext cx="1920240" cy="365760"/>
          </a:xfrm>
        </p:spPr>
        <p:txBody>
          <a:bodyPr/>
          <a:lstStyle>
            <a:extLst/>
          </a:lstStyle>
          <a:p>
            <a:endParaRPr lang="en-US"/>
          </a:p>
        </p:txBody>
      </p:sp>
      <p:sp>
        <p:nvSpPr>
          <p:cNvPr id="6" name="Marcador de Posição do Rodapé 5"/>
          <p:cNvSpPr>
            <a:spLocks noGrp="1"/>
          </p:cNvSpPr>
          <p:nvPr>
            <p:ph type="ftr" sz="quarter" idx="11"/>
          </p:nvPr>
        </p:nvSpPr>
        <p:spPr/>
        <p:txBody>
          <a:bodyPr/>
          <a:lstStyle>
            <a:extLst/>
          </a:lstStyle>
          <a:p>
            <a:endParaRPr lang="en-US"/>
          </a:p>
        </p:txBody>
      </p:sp>
      <p:sp>
        <p:nvSpPr>
          <p:cNvPr id="7" name="Marcador de Posição do Número do Diapositivo 6"/>
          <p:cNvSpPr>
            <a:spLocks noGrp="1"/>
          </p:cNvSpPr>
          <p:nvPr>
            <p:ph type="sldNum" sz="quarter" idx="12"/>
          </p:nvPr>
        </p:nvSpPr>
        <p:spPr/>
        <p:txBody>
          <a:bodyPr/>
          <a:lstStyle>
            <a:extLst/>
          </a:lstStyle>
          <a:p>
            <a:fld id="{FA10B748-2C51-48BA-AF16-7C2477A4ADF5}" type="slidenum">
              <a:rPr lang="en-US" smtClean="0"/>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4" name="Marcador de Posição do Texto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pt-PT" smtClean="0"/>
              <a:t>Clique para editar os estilos</a:t>
            </a:r>
          </a:p>
        </p:txBody>
      </p:sp>
      <p:sp>
        <p:nvSpPr>
          <p:cNvPr id="3" name="Marcador de Posição d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pt-PT" smtClean="0"/>
              <a:t>Clique no ícone para adicionar uma imagem</a:t>
            </a:r>
            <a:endParaRPr kumimoji="0" lang="en-US" dirty="0"/>
          </a:p>
        </p:txBody>
      </p:sp>
      <p:sp>
        <p:nvSpPr>
          <p:cNvPr id="5" name="Marcador de Posição da Data 4"/>
          <p:cNvSpPr>
            <a:spLocks noGrp="1"/>
          </p:cNvSpPr>
          <p:nvPr>
            <p:ph type="dt" sz="half" idx="10"/>
          </p:nvPr>
        </p:nvSpPr>
        <p:spPr/>
        <p:txBody>
          <a:bodyPr/>
          <a:lstStyle>
            <a:lvl1pPr>
              <a:defRPr>
                <a:solidFill>
                  <a:schemeClr val="tx1"/>
                </a:solidFill>
              </a:defRPr>
            </a:lvl1pPr>
            <a:extLst/>
          </a:lstStyle>
          <a:p>
            <a:endParaRPr lang="en-US"/>
          </a:p>
        </p:txBody>
      </p:sp>
      <p:sp>
        <p:nvSpPr>
          <p:cNvPr id="6" name="Marcador de Posição do Rodapé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Marcador de Posição do Número do Diapositivo 6"/>
          <p:cNvSpPr>
            <a:spLocks noGrp="1"/>
          </p:cNvSpPr>
          <p:nvPr>
            <p:ph type="sldNum" sz="quarter" idx="12"/>
          </p:nvPr>
        </p:nvSpPr>
        <p:spPr/>
        <p:txBody>
          <a:bodyPr/>
          <a:lstStyle>
            <a:lvl1pPr>
              <a:defRPr>
                <a:solidFill>
                  <a:schemeClr val="tx1"/>
                </a:solidFill>
              </a:defRPr>
            </a:lvl1pPr>
            <a:extLst/>
          </a:lstStyle>
          <a:p>
            <a:fld id="{1A862BDC-1902-4DBD-9F57-DA87C7BDE754}" type="slidenum">
              <a:rPr lang="en-US" smtClean="0"/>
              <a:pPr/>
              <a:t>‹nº›</a:t>
            </a:fld>
            <a:endParaRPr lang="en-US"/>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pt-PT" smtClean="0"/>
              <a:t>Clique para editar o estilo</a:t>
            </a:r>
            <a:endParaRPr kumimoji="0" lang="en-US"/>
          </a:p>
        </p:txBody>
      </p:sp>
      <p:sp>
        <p:nvSpPr>
          <p:cNvPr id="8" name="Forma livre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orma livre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Triângulo rectângulo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Conexão rect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ivis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ivis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1481329"/>
            <a:ext cx="8229600" cy="4386071"/>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endParaRPr lang="en-US"/>
          </a:p>
        </p:txBody>
      </p:sp>
      <p:sp>
        <p:nvSpPr>
          <p:cNvPr id="5" name="Marcador de Posição do Rodapé 4"/>
          <p:cNvSpPr>
            <a:spLocks noGrp="1"/>
          </p:cNvSpPr>
          <p:nvPr>
            <p:ph type="ftr" sz="quarter" idx="11"/>
          </p:nvPr>
        </p:nvSpPr>
        <p:spPr/>
        <p:txBody>
          <a:bodyPr/>
          <a:lstStyle>
            <a:extLst/>
          </a:lstStyle>
          <a:p>
            <a:endParaRPr lang="en-US"/>
          </a:p>
        </p:txBody>
      </p:sp>
      <p:sp>
        <p:nvSpPr>
          <p:cNvPr id="6" name="Marcador de Posição do Número do Diapositivo 5"/>
          <p:cNvSpPr>
            <a:spLocks noGrp="1"/>
          </p:cNvSpPr>
          <p:nvPr>
            <p:ph type="sldNum" sz="quarter" idx="12"/>
          </p:nvPr>
        </p:nvSpPr>
        <p:spPr/>
        <p:txBody>
          <a:bodyPr/>
          <a:lstStyle>
            <a:extLst/>
          </a:lstStyle>
          <a:p>
            <a:fld id="{2D291AA9-2595-4385-B0F6-344DE69057FE}"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3" y="274640"/>
            <a:ext cx="1777470" cy="5592761"/>
          </a:xfrm>
        </p:spPr>
        <p:txBody>
          <a:bodyPr vert="eaVert"/>
          <a:lstStyle>
            <a:extLst/>
          </a:lstStyle>
          <a:p>
            <a:r>
              <a:rPr kumimoji="0" lang="pt-PT" smtClean="0"/>
              <a:t>Clique para editar o estilo</a:t>
            </a:r>
            <a:endParaRPr kumimoji="0" lang="en-US"/>
          </a:p>
        </p:txBody>
      </p:sp>
      <p:sp>
        <p:nvSpPr>
          <p:cNvPr id="3" name="Marcador de Posição de Texto Vertical 2"/>
          <p:cNvSpPr>
            <a:spLocks noGrp="1"/>
          </p:cNvSpPr>
          <p:nvPr>
            <p:ph type="body" orient="vert" idx="1"/>
          </p:nvPr>
        </p:nvSpPr>
        <p:spPr>
          <a:xfrm>
            <a:off x="457200" y="274641"/>
            <a:ext cx="6324600" cy="5592760"/>
          </a:xfrm>
        </p:spPr>
        <p:txBody>
          <a:bodyPr vert="eaVert"/>
          <a:lstStyle>
            <a:extLst/>
          </a:lstStyle>
          <a:p>
            <a:pPr lvl="0" eaLnBrk="1" latinLnBrk="0" hangingPunct="1"/>
            <a:r>
              <a:rPr lang="pt-PT" smtClean="0"/>
              <a:t>Clique para editar os estilos</a:t>
            </a:r>
          </a:p>
          <a:p>
            <a:pPr lvl="1" eaLnBrk="1" latinLnBrk="0" hangingPunct="1"/>
            <a:r>
              <a:rPr lang="pt-PT" smtClean="0"/>
              <a:t>Segundo nível</a:t>
            </a:r>
          </a:p>
          <a:p>
            <a:pPr lvl="2" eaLnBrk="1" latinLnBrk="0" hangingPunct="1"/>
            <a:r>
              <a:rPr lang="pt-PT" smtClean="0"/>
              <a:t>Terceiro nível</a:t>
            </a:r>
          </a:p>
          <a:p>
            <a:pPr lvl="3" eaLnBrk="1" latinLnBrk="0" hangingPunct="1"/>
            <a:r>
              <a:rPr lang="pt-PT" smtClean="0"/>
              <a:t>Quarto nível</a:t>
            </a:r>
          </a:p>
          <a:p>
            <a:pPr lvl="4" eaLnBrk="1" latinLnBrk="0" hangingPunct="1"/>
            <a:r>
              <a:rPr lang="pt-PT" smtClean="0"/>
              <a:t>Quinto nível</a:t>
            </a:r>
            <a:endParaRPr kumimoji="0" lang="en-US"/>
          </a:p>
        </p:txBody>
      </p:sp>
      <p:sp>
        <p:nvSpPr>
          <p:cNvPr id="4" name="Marcador de Posição da Data 3"/>
          <p:cNvSpPr>
            <a:spLocks noGrp="1"/>
          </p:cNvSpPr>
          <p:nvPr>
            <p:ph type="dt" sz="half" idx="10"/>
          </p:nvPr>
        </p:nvSpPr>
        <p:spPr/>
        <p:txBody>
          <a:bodyPr/>
          <a:lstStyle>
            <a:extLst/>
          </a:lstStyle>
          <a:p>
            <a:endParaRPr lang="en-US"/>
          </a:p>
        </p:txBody>
      </p:sp>
      <p:sp>
        <p:nvSpPr>
          <p:cNvPr id="5" name="Marcador de Posição do Rodapé 4"/>
          <p:cNvSpPr>
            <a:spLocks noGrp="1"/>
          </p:cNvSpPr>
          <p:nvPr>
            <p:ph type="ftr" sz="quarter" idx="11"/>
          </p:nvPr>
        </p:nvSpPr>
        <p:spPr/>
        <p:txBody>
          <a:bodyPr/>
          <a:lstStyle>
            <a:extLst/>
          </a:lstStyle>
          <a:p>
            <a:endParaRPr lang="en-US"/>
          </a:p>
        </p:txBody>
      </p:sp>
      <p:sp>
        <p:nvSpPr>
          <p:cNvPr id="6" name="Marcador de Posição do Número do Diapositivo 5"/>
          <p:cNvSpPr>
            <a:spLocks noGrp="1"/>
          </p:cNvSpPr>
          <p:nvPr>
            <p:ph type="sldNum" sz="quarter" idx="12"/>
          </p:nvPr>
        </p:nvSpPr>
        <p:spPr/>
        <p:txBody>
          <a:bodyPr/>
          <a:lstStyle>
            <a:extLst/>
          </a:lstStyle>
          <a:p>
            <a:fld id="{126FBF8F-CC1B-4F2D-8952-7FD814E0CAA2}"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gi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orma livre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Triângulo rectângulo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Conexão rect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Marcador de Posição do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pt-PT" smtClean="0"/>
              <a:t>Clique para editar o estilo</a:t>
            </a:r>
            <a:endParaRPr kumimoji="0" lang="en-US"/>
          </a:p>
        </p:txBody>
      </p:sp>
      <p:sp>
        <p:nvSpPr>
          <p:cNvPr id="30" name="Marcador de Posição do Texto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pt-PT" smtClean="0"/>
              <a:t>Clique para editar os estilos</a:t>
            </a:r>
          </a:p>
          <a:p>
            <a:pPr lvl="1" eaLnBrk="1" latinLnBrk="0" hangingPunct="1"/>
            <a:r>
              <a:rPr kumimoji="0" lang="pt-PT" smtClean="0"/>
              <a:t>Segundo nível</a:t>
            </a:r>
          </a:p>
          <a:p>
            <a:pPr lvl="2" eaLnBrk="1" latinLnBrk="0" hangingPunct="1"/>
            <a:r>
              <a:rPr kumimoji="0" lang="pt-PT" smtClean="0"/>
              <a:t>Terceiro nível</a:t>
            </a:r>
          </a:p>
          <a:p>
            <a:pPr lvl="3" eaLnBrk="1" latinLnBrk="0" hangingPunct="1"/>
            <a:r>
              <a:rPr kumimoji="0" lang="pt-PT" smtClean="0"/>
              <a:t>Quarto nível</a:t>
            </a:r>
          </a:p>
          <a:p>
            <a:pPr lvl="4" eaLnBrk="1" latinLnBrk="0" hangingPunct="1"/>
            <a:r>
              <a:rPr kumimoji="0" lang="pt-PT" smtClean="0"/>
              <a:t>Quinto nível</a:t>
            </a:r>
            <a:endParaRPr kumimoji="0" lang="en-US"/>
          </a:p>
        </p:txBody>
      </p:sp>
      <p:sp>
        <p:nvSpPr>
          <p:cNvPr id="10" name="Marcador de Posição da Data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en-US"/>
          </a:p>
        </p:txBody>
      </p:sp>
      <p:sp>
        <p:nvSpPr>
          <p:cNvPr id="22" name="Marcador de Posição do Rodapé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Marcador de Posição do Número do Diapositivo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A6F4980-A649-44E0-98DD-D30B9FBD2D2E}" type="slidenum">
              <a:rPr lang="en-US" smtClean="0"/>
              <a:pPr/>
              <a:t>‹nº›</a:t>
            </a:fld>
            <a:endParaRPr lang="en-US"/>
          </a:p>
        </p:txBody>
      </p:sp>
      <p:pic>
        <p:nvPicPr>
          <p:cNvPr id="11" name="Picture 11" descr="Cardinal"/>
          <p:cNvPicPr>
            <a:picLocks noChangeAspect="1" noChangeArrowheads="1" noCrop="1"/>
          </p:cNvPicPr>
          <p:nvPr userDrawn="1"/>
        </p:nvPicPr>
        <p:blipFill>
          <a:blip r:embed="rId14"/>
          <a:srcRect/>
          <a:stretch>
            <a:fillRect/>
          </a:stretch>
        </p:blipFill>
        <p:spPr bwMode="auto">
          <a:xfrm>
            <a:off x="7543800" y="5029200"/>
            <a:ext cx="1047750" cy="800100"/>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590800"/>
            <a:ext cx="7772400" cy="2057400"/>
          </a:xfrm>
        </p:spPr>
        <p:txBody>
          <a:bodyPr/>
          <a:lstStyle/>
          <a:p>
            <a:r>
              <a:rPr lang="pt-PT" dirty="0" smtClean="0"/>
              <a:t>A Vida depois da Morte</a:t>
            </a:r>
            <a:endParaRPr lang="pt-PT" dirty="0"/>
          </a:p>
        </p:txBody>
      </p:sp>
      <p:sp>
        <p:nvSpPr>
          <p:cNvPr id="3" name="Subtítulo 2"/>
          <p:cNvSpPr>
            <a:spLocks noGrp="1"/>
          </p:cNvSpPr>
          <p:nvPr>
            <p:ph type="subTitle" idx="1"/>
          </p:nvPr>
        </p:nvSpPr>
        <p:spPr>
          <a:xfrm>
            <a:off x="685800" y="3505200"/>
            <a:ext cx="7772400" cy="1306111"/>
          </a:xfrm>
        </p:spPr>
        <p:txBody>
          <a:bodyPr/>
          <a:lstStyle/>
          <a:p>
            <a:r>
              <a:rPr lang="pt-PT" dirty="0" err="1" smtClean="0"/>
              <a:t>Yogue</a:t>
            </a:r>
            <a:r>
              <a:rPr lang="pt-PT" dirty="0" smtClean="0"/>
              <a:t> </a:t>
            </a:r>
            <a:r>
              <a:rPr lang="pt-PT" dirty="0" err="1" smtClean="0"/>
              <a:t>Ramacharaca</a:t>
            </a:r>
            <a:endParaRPr lang="pt-PT" dirty="0" smtClean="0"/>
          </a:p>
          <a:p>
            <a:endParaRPr lang="pt-PT" dirty="0"/>
          </a:p>
          <a:p>
            <a:endParaRPr lang="pt-P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4422"/>
            <a:ext cx="8229600" cy="4911741"/>
          </a:xfrm>
        </p:spPr>
        <p:txBody>
          <a:bodyPr>
            <a:normAutofit fontScale="92500" lnSpcReduction="10000"/>
          </a:bodyPr>
          <a:lstStyle/>
          <a:p>
            <a:r>
              <a:rPr lang="pt-PT" sz="2400" dirty="0" smtClean="0"/>
              <a:t>Pergunta frequente : “Que é que ensinais a respeito do </a:t>
            </a:r>
            <a:r>
              <a:rPr lang="pt-PT" sz="2400" b="1" u="sng" dirty="0" smtClean="0"/>
              <a:t>além</a:t>
            </a:r>
            <a:r>
              <a:rPr lang="pt-PT" sz="2400" dirty="0" smtClean="0"/>
              <a:t> do rio da morte?” </a:t>
            </a:r>
          </a:p>
          <a:p>
            <a:r>
              <a:rPr lang="pt-PT" sz="2400" dirty="0" smtClean="0"/>
              <a:t>A mente ocidental recusa-se a aceitar a verdade pelo método ocidental, pois não obteve a sua experiencia/conhecimento de certos factos psíquicos e espirituais;</a:t>
            </a:r>
          </a:p>
          <a:p>
            <a:r>
              <a:rPr lang="pt-PT" sz="2400" dirty="0" smtClean="0"/>
              <a:t>Os factos para serem conhecidos tem que ser experimentados;</a:t>
            </a:r>
          </a:p>
          <a:p>
            <a:r>
              <a:rPr lang="pt-PT" sz="2400" dirty="0" smtClean="0"/>
              <a:t>No Ocidente considera-se as afirmações básicas puramente como artigos de fé ou como hipóteses/especulações;</a:t>
            </a:r>
          </a:p>
          <a:p>
            <a:r>
              <a:rPr lang="pt-PT" sz="2400" dirty="0" smtClean="0"/>
              <a:t>A prova física é tão impossível como provar uma cor a um cego, como explicar o gosto do açúcar a quem nunca experimentou algo doce, como e por onde começar?</a:t>
            </a:r>
          </a:p>
          <a:p>
            <a:endParaRPr lang="pt-PT" sz="2400" dirty="0"/>
          </a:p>
        </p:txBody>
      </p:sp>
      <p:sp>
        <p:nvSpPr>
          <p:cNvPr id="2" name="Título 1"/>
          <p:cNvSpPr>
            <a:spLocks noGrp="1"/>
          </p:cNvSpPr>
          <p:nvPr>
            <p:ph type="title"/>
          </p:nvPr>
        </p:nvSpPr>
        <p:spPr>
          <a:xfrm>
            <a:off x="457200" y="274638"/>
            <a:ext cx="8229600" cy="868346"/>
          </a:xfrm>
        </p:spPr>
        <p:txBody>
          <a:bodyPr/>
          <a:lstStyle/>
          <a:p>
            <a:r>
              <a:rPr lang="pt-PT" dirty="0" smtClean="0"/>
              <a:t>O Além</a:t>
            </a:r>
            <a:endParaRPr lang="pt-PT"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28596" y="1357298"/>
            <a:ext cx="8229600" cy="4525963"/>
          </a:xfrm>
        </p:spPr>
        <p:txBody>
          <a:bodyPr>
            <a:normAutofit lnSpcReduction="10000"/>
          </a:bodyPr>
          <a:lstStyle/>
          <a:p>
            <a:r>
              <a:rPr lang="pt-PT" sz="2400" dirty="0" smtClean="0"/>
              <a:t>Não existem provas físicas, nem instrumentos físicos que as possam registar/medir/pesar;</a:t>
            </a:r>
          </a:p>
          <a:p>
            <a:r>
              <a:rPr lang="pt-PT" sz="2400" dirty="0" smtClean="0"/>
              <a:t>O Discípulo deve de aceitar como verdade apenas o que pode provar a si mesmo, porque a verdade só é verdade quando a pessoa pode prova-la pelas próprias experiencias;</a:t>
            </a:r>
          </a:p>
          <a:p>
            <a:r>
              <a:rPr lang="pt-PT" sz="2400" dirty="0" smtClean="0"/>
              <a:t>Os ensinos que se seguem são baseados nas experiencias e nos testemunhos do sábios de todos os tempo;</a:t>
            </a:r>
          </a:p>
          <a:p>
            <a:r>
              <a:rPr lang="pt-PT" sz="2400" dirty="0" smtClean="0"/>
              <a:t>Cada um deve meditar cuidadosamente sobre estes ensinamentos, e achá-los-á cada vez mais razoáveis com o proporção dos anos;</a:t>
            </a:r>
          </a:p>
          <a:p>
            <a:endParaRPr lang="pt-PT" sz="2400" dirty="0" smtClean="0"/>
          </a:p>
          <a:p>
            <a:endParaRPr lang="pt-PT" sz="2400" dirty="0"/>
          </a:p>
        </p:txBody>
      </p:sp>
      <p:sp>
        <p:nvSpPr>
          <p:cNvPr id="2" name="Título 1"/>
          <p:cNvSpPr>
            <a:spLocks noGrp="1"/>
          </p:cNvSpPr>
          <p:nvPr>
            <p:ph type="title"/>
          </p:nvPr>
        </p:nvSpPr>
        <p:spPr>
          <a:xfrm>
            <a:off x="457200" y="274638"/>
            <a:ext cx="8229600" cy="939784"/>
          </a:xfrm>
        </p:spPr>
        <p:txBody>
          <a:bodyPr/>
          <a:lstStyle/>
          <a:p>
            <a:r>
              <a:rPr lang="pt-PT" dirty="0" smtClean="0"/>
              <a:t>O Além</a:t>
            </a:r>
            <a:endParaRPr lang="pt-PT"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142984"/>
            <a:ext cx="8229600" cy="3500462"/>
          </a:xfrm>
        </p:spPr>
        <p:txBody>
          <a:bodyPr>
            <a:normAutofit/>
          </a:bodyPr>
          <a:lstStyle/>
          <a:p>
            <a:r>
              <a:rPr lang="pt-PT" sz="2400" dirty="0" smtClean="0"/>
              <a:t>Vivemos hipnotizados com a ideia da Morte;</a:t>
            </a:r>
          </a:p>
          <a:p>
            <a:r>
              <a:rPr lang="pt-PT" sz="2400" dirty="0" smtClean="0"/>
              <a:t>As manifestações quando amigos ou parentes abandonam o corpo, são tristes e pesadas;</a:t>
            </a:r>
          </a:p>
          <a:p>
            <a:r>
              <a:rPr lang="pt-PT" sz="2400" dirty="0" smtClean="0"/>
              <a:t>Devemos guardar na nossa mente a lição da fábula hindu da lagarta;</a:t>
            </a:r>
          </a:p>
          <a:p>
            <a:r>
              <a:rPr lang="pt-PT" sz="2400" dirty="0" smtClean="0"/>
              <a:t>A MORTE não existe, seu nome é mentira, é uma ilusão nascida da ignorância;</a:t>
            </a:r>
          </a:p>
          <a:p>
            <a:r>
              <a:rPr lang="pt-PT" sz="2400" dirty="0" smtClean="0"/>
              <a:t>Só existe a vida com suas fases e formas;</a:t>
            </a:r>
          </a:p>
          <a:p>
            <a:pPr>
              <a:buNone/>
            </a:pPr>
            <a:endParaRPr lang="pt-PT" sz="2400" dirty="0"/>
          </a:p>
        </p:txBody>
      </p:sp>
      <p:sp>
        <p:nvSpPr>
          <p:cNvPr id="2" name="Título 1"/>
          <p:cNvSpPr>
            <a:spLocks noGrp="1"/>
          </p:cNvSpPr>
          <p:nvPr>
            <p:ph type="title"/>
          </p:nvPr>
        </p:nvSpPr>
        <p:spPr>
          <a:xfrm>
            <a:off x="457200" y="274638"/>
            <a:ext cx="8229600" cy="796908"/>
          </a:xfrm>
        </p:spPr>
        <p:txBody>
          <a:bodyPr/>
          <a:lstStyle/>
          <a:p>
            <a:r>
              <a:rPr lang="pt-PT" dirty="0" smtClean="0"/>
              <a:t>A Morte não existe</a:t>
            </a:r>
            <a:endParaRPr lang="pt-PT" dirty="0"/>
          </a:p>
        </p:txBody>
      </p:sp>
      <p:sp>
        <p:nvSpPr>
          <p:cNvPr id="5" name="CaixaDeTexto 4"/>
          <p:cNvSpPr txBox="1"/>
          <p:nvPr/>
        </p:nvSpPr>
        <p:spPr>
          <a:xfrm>
            <a:off x="642910" y="4643446"/>
            <a:ext cx="2893741" cy="1200329"/>
          </a:xfrm>
          <a:prstGeom prst="rect">
            <a:avLst/>
          </a:prstGeom>
          <a:noFill/>
        </p:spPr>
        <p:txBody>
          <a:bodyPr wrap="none" rtlCol="0">
            <a:spAutoFit/>
          </a:bodyPr>
          <a:lstStyle/>
          <a:p>
            <a:r>
              <a:rPr lang="pt-PT" i="1" dirty="0" smtClean="0"/>
              <a:t>“Nunca o Espírito nasceu;</a:t>
            </a:r>
          </a:p>
          <a:p>
            <a:r>
              <a:rPr lang="pt-PT" i="1" dirty="0" smtClean="0"/>
              <a:t>Não morre, nem envelhece;</a:t>
            </a:r>
          </a:p>
          <a:p>
            <a:r>
              <a:rPr lang="pt-PT" i="1" dirty="0" smtClean="0"/>
              <a:t>Em todo o tempo existiu;</a:t>
            </a:r>
          </a:p>
          <a:p>
            <a:r>
              <a:rPr lang="pt-PT" i="1" dirty="0" smtClean="0"/>
              <a:t>Principio e fim – sonhos são”</a:t>
            </a:r>
            <a:endParaRPr lang="pt-PT" i="1" dirty="0"/>
          </a:p>
        </p:txBody>
      </p:sp>
      <p:sp>
        <p:nvSpPr>
          <p:cNvPr id="6" name="CaixaDeTexto 5"/>
          <p:cNvSpPr txBox="1"/>
          <p:nvPr/>
        </p:nvSpPr>
        <p:spPr>
          <a:xfrm>
            <a:off x="3929058" y="5143512"/>
            <a:ext cx="2723823" cy="1200329"/>
          </a:xfrm>
          <a:prstGeom prst="rect">
            <a:avLst/>
          </a:prstGeom>
          <a:noFill/>
        </p:spPr>
        <p:txBody>
          <a:bodyPr wrap="none" rtlCol="0">
            <a:spAutoFit/>
          </a:bodyPr>
          <a:lstStyle/>
          <a:p>
            <a:r>
              <a:rPr lang="pt-PT" i="1" dirty="0" smtClean="0"/>
              <a:t>“Inato, imortal o Espírito </a:t>
            </a:r>
          </a:p>
          <a:p>
            <a:r>
              <a:rPr lang="pt-PT" i="1" dirty="0" smtClean="0"/>
              <a:t>É, e imóvel permanece;</a:t>
            </a:r>
          </a:p>
          <a:p>
            <a:r>
              <a:rPr lang="pt-PT" i="1" dirty="0" smtClean="0"/>
              <a:t>A morte tira-lhe a casca,</a:t>
            </a:r>
          </a:p>
          <a:p>
            <a:r>
              <a:rPr lang="pt-PT" i="1" dirty="0" smtClean="0"/>
              <a:t>Porém não o toca, não!” </a:t>
            </a:r>
            <a:endParaRPr lang="pt-PT"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381000" y="1219200"/>
            <a:ext cx="8229600" cy="4419600"/>
          </a:xfrm>
        </p:spPr>
        <p:txBody>
          <a:bodyPr>
            <a:normAutofit fontScale="92500"/>
          </a:bodyPr>
          <a:lstStyle/>
          <a:p>
            <a:r>
              <a:rPr lang="pt-PT" sz="2400" dirty="0" smtClean="0"/>
              <a:t>Quem é capaz de abandonar seu corpo físico e viajar conscientemente no “além”, acha fúteis todas as discussões/argumentações especulativas;</a:t>
            </a:r>
          </a:p>
          <a:p>
            <a:r>
              <a:rPr lang="pt-PT" sz="2400" dirty="0" smtClean="0"/>
              <a:t>Nas grandes regiões mentais subconscientes e </a:t>
            </a:r>
            <a:r>
              <a:rPr lang="pt-PT" sz="2400" dirty="0" err="1" smtClean="0"/>
              <a:t>superconscientes</a:t>
            </a:r>
            <a:r>
              <a:rPr lang="pt-PT" sz="2400" dirty="0" smtClean="0"/>
              <a:t> acha-se o conhecimento de muitas verdades fundamentais do universo, destas verdades duas estão gravadas ali com a maior força </a:t>
            </a:r>
            <a:r>
              <a:rPr lang="pt-PT" sz="2400" dirty="0" err="1" smtClean="0"/>
              <a:t>possivel</a:t>
            </a:r>
            <a:r>
              <a:rPr lang="pt-PT" sz="2400" dirty="0" smtClean="0"/>
              <a:t>:</a:t>
            </a:r>
          </a:p>
          <a:p>
            <a:pPr lvl="1"/>
            <a:r>
              <a:rPr lang="pt-PT" sz="2000" dirty="0" smtClean="0"/>
              <a:t>A certeza da </a:t>
            </a:r>
            <a:r>
              <a:rPr lang="pt-PT" sz="2000" dirty="0" err="1" smtClean="0"/>
              <a:t>existencia</a:t>
            </a:r>
            <a:r>
              <a:rPr lang="pt-PT" sz="2000" dirty="0" smtClean="0"/>
              <a:t> de um Supremo Poder Universal, que está detrás do mundo fenomenal, ao mesmo tempo forma a sua base e o suporta;</a:t>
            </a:r>
          </a:p>
          <a:p>
            <a:pPr lvl="1"/>
            <a:r>
              <a:rPr lang="pt-PT" sz="2000" dirty="0" smtClean="0"/>
              <a:t>A certeza da imortalidade do EU real -  aquele algo interior que não pode ser destruído pelo fogo, nem afogado pela água, nem apagado pelo ar.</a:t>
            </a:r>
          </a:p>
          <a:p>
            <a:pPr lvl="1"/>
            <a:endParaRPr lang="pt-PT" sz="2000" dirty="0" smtClean="0"/>
          </a:p>
        </p:txBody>
      </p:sp>
      <p:sp>
        <p:nvSpPr>
          <p:cNvPr id="2" name="Título 1"/>
          <p:cNvSpPr>
            <a:spLocks noGrp="1"/>
          </p:cNvSpPr>
          <p:nvPr>
            <p:ph type="title"/>
          </p:nvPr>
        </p:nvSpPr>
        <p:spPr>
          <a:xfrm>
            <a:off x="457200" y="274638"/>
            <a:ext cx="8229600" cy="796908"/>
          </a:xfrm>
        </p:spPr>
        <p:txBody>
          <a:bodyPr/>
          <a:lstStyle/>
          <a:p>
            <a:r>
              <a:rPr lang="pt-PT" dirty="0" smtClean="0"/>
              <a:t>A Morte não existe</a:t>
            </a:r>
            <a:endParaRPr lang="pt-PT" dirty="0"/>
          </a:p>
        </p:txBody>
      </p:sp>
      <p:sp>
        <p:nvSpPr>
          <p:cNvPr id="8" name="Marcador de Posição de Conteúdo 2"/>
          <p:cNvSpPr txBox="1">
            <a:spLocks/>
          </p:cNvSpPr>
          <p:nvPr/>
        </p:nvSpPr>
        <p:spPr>
          <a:xfrm>
            <a:off x="457200" y="5486400"/>
            <a:ext cx="7010400" cy="990600"/>
          </a:xfrm>
          <a:prstGeom prst="rect">
            <a:avLst/>
          </a:prstGeom>
        </p:spPr>
        <p:txBody>
          <a:bodyPr vert="horz">
            <a:normAutofit/>
          </a:bodyPr>
          <a:lstStyle/>
          <a:p>
            <a:pPr marL="365760" indent="-256032" fontAlgn="auto">
              <a:spcBef>
                <a:spcPts val="400"/>
              </a:spcBef>
              <a:spcAft>
                <a:spcPts val="0"/>
              </a:spcAft>
              <a:buClr>
                <a:schemeClr val="accent1"/>
              </a:buClr>
              <a:buSzPct val="68000"/>
              <a:buFont typeface="Wingdings 3"/>
              <a:buChar char=""/>
            </a:pPr>
            <a:r>
              <a:rPr lang="pt-PT" sz="2200" dirty="0" smtClean="0"/>
              <a:t>A vista mental, dirigida para o interior, achará sempre o “EU”.</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pt-PT" sz="22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95400"/>
            <a:ext cx="8229600" cy="4953000"/>
          </a:xfrm>
        </p:spPr>
        <p:txBody>
          <a:bodyPr>
            <a:normAutofit/>
          </a:bodyPr>
          <a:lstStyle/>
          <a:p>
            <a:pPr algn="just"/>
            <a:r>
              <a:rPr lang="pt-PT" sz="2000" dirty="0" smtClean="0"/>
              <a:t>Uma das ideias da Filosofia </a:t>
            </a:r>
            <a:r>
              <a:rPr lang="pt-PT" sz="2000" dirty="0" err="1" smtClean="0"/>
              <a:t>Yogue</a:t>
            </a:r>
            <a:r>
              <a:rPr lang="pt-PT" sz="2000" dirty="0" smtClean="0"/>
              <a:t> é a existência de planos, 7 planos x 7 </a:t>
            </a:r>
            <a:r>
              <a:rPr lang="pt-PT" sz="2000" dirty="0" err="1" smtClean="0"/>
              <a:t>subplanos</a:t>
            </a:r>
            <a:r>
              <a:rPr lang="pt-PT" sz="2000" dirty="0" smtClean="0"/>
              <a:t> (apresentação anterior);</a:t>
            </a:r>
          </a:p>
          <a:p>
            <a:pPr algn="just"/>
            <a:r>
              <a:rPr lang="pt-PT" sz="2000" dirty="0" smtClean="0"/>
              <a:t>A mente ocidental insiste na concepção do reino da vida da alma </a:t>
            </a:r>
            <a:r>
              <a:rPr lang="pt-PT" sz="2000" dirty="0" err="1" smtClean="0"/>
              <a:t>desencarnada</a:t>
            </a:r>
            <a:r>
              <a:rPr lang="pt-PT" sz="2000" dirty="0" smtClean="0"/>
              <a:t> -&gt; “Céu”;</a:t>
            </a:r>
          </a:p>
          <a:p>
            <a:pPr algn="just"/>
            <a:r>
              <a:rPr lang="pt-PT" sz="2000" dirty="0" smtClean="0"/>
              <a:t>Um plano é um estado de existência, e não um lugar em qualquer sentido da palavra, exemplo grosseiro vibração de luz;</a:t>
            </a:r>
          </a:p>
          <a:p>
            <a:pPr algn="just"/>
            <a:r>
              <a:rPr lang="pt-PT" sz="2000" dirty="0" smtClean="0"/>
              <a:t>Fora do domínio da luz visível ao olho humano, existem muitas cores invisíveis devido as suas altas ou baixas vibrações;</a:t>
            </a:r>
          </a:p>
          <a:p>
            <a:pPr algn="just"/>
            <a:r>
              <a:rPr lang="pt-PT" sz="2000" dirty="0" smtClean="0"/>
              <a:t>Os planos de vida são diferentes graus de energia vibratória, mas não de matéria, a matéria é uma forma baixa de vibração;</a:t>
            </a:r>
          </a:p>
          <a:p>
            <a:pPr algn="just">
              <a:buNone/>
            </a:pPr>
            <a:endParaRPr lang="pt-PT" sz="2000" dirty="0"/>
          </a:p>
        </p:txBody>
      </p:sp>
      <p:sp>
        <p:nvSpPr>
          <p:cNvPr id="2" name="Título 1"/>
          <p:cNvSpPr>
            <a:spLocks noGrp="1"/>
          </p:cNvSpPr>
          <p:nvPr>
            <p:ph type="title"/>
          </p:nvPr>
        </p:nvSpPr>
        <p:spPr>
          <a:xfrm>
            <a:off x="457200" y="274638"/>
            <a:ext cx="8229600" cy="944562"/>
          </a:xfrm>
        </p:spPr>
        <p:txBody>
          <a:bodyPr/>
          <a:lstStyle/>
          <a:p>
            <a:r>
              <a:rPr lang="pt-PT" dirty="0" smtClean="0"/>
              <a:t>Os Planos da Vida</a:t>
            </a:r>
            <a:endParaRPr lang="pt-PT"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cstate="print"/>
          <a:srcRect/>
          <a:stretch>
            <a:fillRect/>
          </a:stretch>
        </p:blipFill>
        <p:spPr bwMode="auto">
          <a:xfrm>
            <a:off x="2895600" y="3581400"/>
            <a:ext cx="3429000" cy="2571750"/>
          </a:xfrm>
          <a:prstGeom prst="rect">
            <a:avLst/>
          </a:prstGeom>
          <a:noFill/>
          <a:ln w="9525">
            <a:noFill/>
            <a:miter lim="800000"/>
            <a:headEnd/>
            <a:tailEnd/>
          </a:ln>
          <a:effectLst/>
        </p:spPr>
      </p:pic>
      <p:sp>
        <p:nvSpPr>
          <p:cNvPr id="2" name="Marcador de Posição de Conteúdo 1"/>
          <p:cNvSpPr>
            <a:spLocks noGrp="1"/>
          </p:cNvSpPr>
          <p:nvPr>
            <p:ph idx="1"/>
          </p:nvPr>
        </p:nvSpPr>
        <p:spPr>
          <a:xfrm>
            <a:off x="457200" y="1371600"/>
            <a:ext cx="8077200" cy="4635691"/>
          </a:xfrm>
        </p:spPr>
        <p:txBody>
          <a:bodyPr>
            <a:normAutofit/>
          </a:bodyPr>
          <a:lstStyle/>
          <a:p>
            <a:r>
              <a:rPr lang="pt-PT" sz="2000" dirty="0" smtClean="0"/>
              <a:t>Quando se fala em “elevar-se” de um plano mais baixo a um mais alto, ou descer, não devemos entender como as conhecemos no mundo físico, não existem escadas;</a:t>
            </a:r>
          </a:p>
          <a:p>
            <a:r>
              <a:rPr lang="pt-PT" sz="2000" dirty="0" smtClean="0"/>
              <a:t>A transição de um plano a outro é efectuada através do aumento ou diminuição do numero de vibrações, por exemplo esticar as cordas de um violino;		</a:t>
            </a:r>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Os Planos da Vida</a:t>
            </a:r>
            <a:endParaRPr lang="pt-PT"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95400"/>
            <a:ext cx="8229600" cy="3733800"/>
          </a:xfrm>
        </p:spPr>
        <p:txBody>
          <a:bodyPr>
            <a:normAutofit/>
          </a:bodyPr>
          <a:lstStyle/>
          <a:p>
            <a:pPr algn="just"/>
            <a:r>
              <a:rPr lang="pt-PT" sz="2000" dirty="0" smtClean="0"/>
              <a:t>Nos planos mais baixos do astral </a:t>
            </a:r>
            <a:r>
              <a:rPr lang="pt-PT" sz="2000" dirty="0" err="1" smtClean="0"/>
              <a:t>manisfestam-se</a:t>
            </a:r>
            <a:r>
              <a:rPr lang="pt-PT" sz="2000" dirty="0" smtClean="0"/>
              <a:t> actividades </a:t>
            </a:r>
            <a:r>
              <a:rPr lang="pt-PT" sz="2000" dirty="0" err="1" smtClean="0"/>
              <a:t>psiquicas</a:t>
            </a:r>
            <a:r>
              <a:rPr lang="pt-PT" sz="2000" dirty="0" smtClean="0"/>
              <a:t>, </a:t>
            </a:r>
            <a:r>
              <a:rPr lang="pt-PT" sz="2000" dirty="0" err="1" smtClean="0"/>
              <a:t>clariaudiencia</a:t>
            </a:r>
            <a:r>
              <a:rPr lang="pt-PT" sz="2000" dirty="0" smtClean="0"/>
              <a:t>, </a:t>
            </a:r>
            <a:r>
              <a:rPr lang="pt-PT" sz="2000" dirty="0" err="1" smtClean="0"/>
              <a:t>clarividencia</a:t>
            </a:r>
            <a:r>
              <a:rPr lang="pt-PT" sz="2000" dirty="0" smtClean="0"/>
              <a:t>, telepatia, </a:t>
            </a:r>
            <a:r>
              <a:rPr lang="pt-PT" sz="2000" dirty="0" err="1" smtClean="0"/>
              <a:t>etc</a:t>
            </a:r>
            <a:r>
              <a:rPr lang="pt-PT" sz="2000" dirty="0" smtClean="0"/>
              <a:t>…</a:t>
            </a:r>
          </a:p>
          <a:p>
            <a:pPr algn="just"/>
            <a:r>
              <a:rPr lang="pt-PT" sz="2000" dirty="0" smtClean="0"/>
              <a:t>Noutro plano inferior do astral, encontram-se certas formas “</a:t>
            </a:r>
            <a:r>
              <a:rPr lang="pt-PT" sz="2000" dirty="0" err="1" smtClean="0"/>
              <a:t>espíritos-fantasmas</a:t>
            </a:r>
            <a:r>
              <a:rPr lang="pt-PT" sz="2000" dirty="0" smtClean="0"/>
              <a:t>”;</a:t>
            </a:r>
          </a:p>
          <a:p>
            <a:pPr algn="just"/>
            <a:r>
              <a:rPr lang="pt-PT" sz="2000" dirty="0" smtClean="0"/>
              <a:t>Em certos planos viajam e operam os corpos astrais de alguns homens;</a:t>
            </a:r>
          </a:p>
          <a:p>
            <a:pPr algn="just"/>
            <a:r>
              <a:rPr lang="pt-PT" sz="2000" dirty="0" smtClean="0"/>
              <a:t>“Planos das forças </a:t>
            </a:r>
            <a:r>
              <a:rPr lang="pt-PT" sz="2000" dirty="0" err="1" smtClean="0"/>
              <a:t>psiquicas</a:t>
            </a:r>
            <a:r>
              <a:rPr lang="pt-PT" sz="2000" dirty="0" smtClean="0"/>
              <a:t>”,  “</a:t>
            </a:r>
            <a:r>
              <a:rPr lang="pt-PT" sz="2000" dirty="0" err="1" smtClean="0"/>
              <a:t>pensamentos-formas</a:t>
            </a:r>
            <a:r>
              <a:rPr lang="pt-PT" sz="2000" dirty="0" smtClean="0"/>
              <a:t>”, “ondas de pensamento”, </a:t>
            </a:r>
            <a:r>
              <a:rPr lang="pt-PT" sz="2000" dirty="0" err="1" smtClean="0"/>
              <a:t>etc</a:t>
            </a:r>
            <a:r>
              <a:rPr lang="pt-PT" sz="2000" dirty="0" smtClean="0"/>
              <a:t>… que emanam dos seres humanos e andam à procura dos pensamentos ou emoções daqueles que os </a:t>
            </a:r>
            <a:r>
              <a:rPr lang="pt-PT" sz="2000" dirty="0" err="1" smtClean="0"/>
              <a:t>atraiem</a:t>
            </a:r>
            <a:r>
              <a:rPr lang="pt-PT" sz="2000" dirty="0" smtClean="0"/>
              <a:t>, aos quais se ligam pela lei da </a:t>
            </a:r>
            <a:r>
              <a:rPr lang="pt-PT" sz="2000" dirty="0" err="1" smtClean="0"/>
              <a:t>atração</a:t>
            </a:r>
            <a:r>
              <a:rPr lang="pt-PT" sz="2000" dirty="0" smtClean="0"/>
              <a:t> dos semelhantes;</a:t>
            </a:r>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O Plano Astral</a:t>
            </a:r>
            <a:endParaRPr lang="pt-PT" dirty="0"/>
          </a:p>
        </p:txBody>
      </p:sp>
      <p:sp>
        <p:nvSpPr>
          <p:cNvPr id="4" name="Marcador de Posição de Conteúdo 2"/>
          <p:cNvSpPr txBox="1">
            <a:spLocks/>
          </p:cNvSpPr>
          <p:nvPr/>
        </p:nvSpPr>
        <p:spPr>
          <a:xfrm>
            <a:off x="457200" y="4800600"/>
            <a:ext cx="7086600" cy="1676400"/>
          </a:xfrm>
          <a:prstGeom prst="rect">
            <a:avLst/>
          </a:prstGeom>
        </p:spPr>
        <p:txBody>
          <a:bodyPr vert="horz">
            <a:normAutofit/>
          </a:bodyPr>
          <a:lstStyle/>
          <a:p>
            <a:pPr marL="365760" marR="0" lvl="0" indent="-256032" algn="just"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pt-PT" sz="2000" b="0" i="0" u="none" strike="noStrike" kern="1200" cap="none" spc="0" normalizeH="0" baseline="0" noProof="0" dirty="0" smtClean="0">
                <a:ln>
                  <a:noFill/>
                </a:ln>
                <a:solidFill>
                  <a:schemeClr val="tx1"/>
                </a:solidFill>
                <a:effectLst/>
                <a:uLnTx/>
                <a:uFillTx/>
                <a:latin typeface="+mn-lt"/>
                <a:ea typeface="+mn-ea"/>
                <a:cs typeface="+mn-cs"/>
              </a:rPr>
              <a:t>Alguns </a:t>
            </a:r>
            <a:r>
              <a:rPr kumimoji="0" lang="pt-PT" sz="2000" b="0" i="0" u="none" strike="noStrike" kern="1200" cap="none" spc="0" normalizeH="0" baseline="0" noProof="0" dirty="0" err="1" smtClean="0">
                <a:ln>
                  <a:noFill/>
                </a:ln>
                <a:solidFill>
                  <a:schemeClr val="tx1"/>
                </a:solidFill>
                <a:effectLst/>
                <a:uLnTx/>
                <a:uFillTx/>
                <a:latin typeface="+mn-lt"/>
                <a:ea typeface="+mn-ea"/>
                <a:cs typeface="+mn-cs"/>
              </a:rPr>
              <a:t>subplanos</a:t>
            </a:r>
            <a:r>
              <a:rPr kumimoji="0" lang="pt-PT" sz="2000" b="0" i="0" u="none" strike="noStrike" kern="1200" cap="none" spc="0" normalizeH="0" baseline="0" noProof="0" dirty="0" smtClean="0">
                <a:ln>
                  <a:noFill/>
                </a:ln>
                <a:solidFill>
                  <a:schemeClr val="tx1"/>
                </a:solidFill>
                <a:effectLst/>
                <a:uLnTx/>
                <a:uFillTx/>
                <a:latin typeface="+mn-lt"/>
                <a:ea typeface="+mn-ea"/>
                <a:cs typeface="+mn-cs"/>
              </a:rPr>
              <a:t> inferiores do astral são perigosos para a saúde das pessoas, devem ser evitadas tal como  evitamos uma região </a:t>
            </a:r>
            <a:r>
              <a:rPr kumimoji="0" lang="pt-PT" sz="2000" b="0" i="0" u="none" strike="noStrike" kern="1200" cap="none" spc="0" normalizeH="0" baseline="0" noProof="0" dirty="0" err="1" smtClean="0">
                <a:ln>
                  <a:noFill/>
                </a:ln>
                <a:solidFill>
                  <a:schemeClr val="tx1"/>
                </a:solidFill>
                <a:effectLst/>
                <a:uLnTx/>
                <a:uFillTx/>
                <a:latin typeface="+mn-lt"/>
                <a:ea typeface="+mn-ea"/>
                <a:cs typeface="+mn-cs"/>
              </a:rPr>
              <a:t>palutre</a:t>
            </a:r>
            <a:r>
              <a:rPr kumimoji="0" lang="pt-PT" sz="2000" b="0" i="0" u="none" strike="noStrike" kern="1200" cap="none" spc="0" normalizeH="0" baseline="0" noProof="0" dirty="0" smtClean="0">
                <a:ln>
                  <a:noFill/>
                </a:ln>
                <a:solidFill>
                  <a:schemeClr val="tx1"/>
                </a:solidFill>
                <a:effectLst/>
                <a:uLnTx/>
                <a:uFillTx/>
                <a:latin typeface="+mn-lt"/>
                <a:ea typeface="+mn-ea"/>
                <a:cs typeface="+mn-cs"/>
              </a:rPr>
              <a:t> e carregada de febre;</a:t>
            </a:r>
            <a:endParaRPr kumimoji="0" lang="pt-PT"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229600" cy="4864291"/>
          </a:xfrm>
        </p:spPr>
        <p:txBody>
          <a:bodyPr>
            <a:normAutofit/>
          </a:bodyPr>
          <a:lstStyle/>
          <a:p>
            <a:r>
              <a:rPr lang="pt-PT" sz="2000" dirty="0" smtClean="0"/>
              <a:t>A concepção católica do “purgatório”, são certos </a:t>
            </a:r>
            <a:r>
              <a:rPr lang="pt-PT" sz="2000" dirty="0" err="1" smtClean="0"/>
              <a:t>subplanos</a:t>
            </a:r>
            <a:r>
              <a:rPr lang="pt-PT" sz="2000" dirty="0" smtClean="0"/>
              <a:t>, onde, “os nefandos crimes cometidos nos dias em que a alma vivia no corpo terrestre, sofrem o processo purificador, extinguindo-se pelo fogo”; não fogo material, mas sim o fogo da memória e imaginação;</a:t>
            </a:r>
          </a:p>
          <a:p>
            <a:r>
              <a:rPr lang="pt-PT" sz="2000" dirty="0" smtClean="0"/>
              <a:t>Ao elevarmo-nos,  e cada vez mais alto, chegamos às mansões dos bem aventurados, aquela morada temporária dos que atingiram muito elevado grau de espiritualidade, os “mundos celestes”, que as religiões da raça humana tentam definir segundo suas crenças e tradições;</a:t>
            </a:r>
          </a:p>
          <a:p>
            <a:r>
              <a:rPr lang="pt-PT" sz="2000" dirty="0" smtClean="0"/>
              <a:t>Não deve cair no erro de ligar a ideia de “PLANO” à de “LUGAR”, não deve de haver associação mental entre as duas ideias;</a:t>
            </a:r>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 Plano Astral</a:t>
            </a:r>
            <a:endParaRPr lang="pt-PT"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9200"/>
            <a:ext cx="8229600" cy="5410200"/>
          </a:xfrm>
        </p:spPr>
        <p:txBody>
          <a:bodyPr>
            <a:normAutofit/>
          </a:bodyPr>
          <a:lstStyle/>
          <a:p>
            <a:r>
              <a:rPr lang="pt-PT" sz="2000" dirty="0" smtClean="0"/>
              <a:t>“Que é que se passa com a alma imediatamente depois de abandonar o corpo?”</a:t>
            </a:r>
          </a:p>
          <a:p>
            <a:r>
              <a:rPr lang="pt-PT" sz="2000" dirty="0" smtClean="0"/>
              <a:t>No seu estado antes da </a:t>
            </a:r>
            <a:r>
              <a:rPr lang="pt-PT" sz="2000" dirty="0" err="1" smtClean="0"/>
              <a:t>desencarnação</a:t>
            </a:r>
            <a:r>
              <a:rPr lang="pt-PT" sz="2000" dirty="0" smtClean="0"/>
              <a:t>, sente um gradual embotamento dos sentidos físicos, vista, ouvido, tacto vão enfraquecendo;</a:t>
            </a:r>
          </a:p>
          <a:p>
            <a:r>
              <a:rPr lang="pt-PT" sz="2000" dirty="0" smtClean="0"/>
              <a:t>Noutros casos enquanto os sentidos físicos perdem as forças, os sentidos psíquicos despertam, a clarividência ou </a:t>
            </a:r>
            <a:r>
              <a:rPr lang="pt-PT" sz="2000" dirty="0" err="1" smtClean="0"/>
              <a:t>clariaudiencia</a:t>
            </a:r>
            <a:r>
              <a:rPr lang="pt-PT" sz="2000" dirty="0" smtClean="0"/>
              <a:t> acompanha muitas vezes a aproximação da “morte”, sendo o moribundo consciente de vistas e sons que se produzem em lugares distantes;</a:t>
            </a:r>
          </a:p>
          <a:p>
            <a:r>
              <a:rPr lang="pt-PT" sz="2000" dirty="0" smtClean="0"/>
              <a:t>Torna-se psiquicamente consciente da aproximação de entes queridos que a precederam para o além;</a:t>
            </a:r>
          </a:p>
          <a:p>
            <a:r>
              <a:rPr lang="pt-PT" sz="2000" dirty="0" smtClean="0"/>
              <a:t>O corpo astral abandona o corpo físico no momento da  morte  deste,  e  forma  um  por  algum  tempo  um envoltório da alma, uma substancia material porem muito subtil, não perceptível à matéria ordinária.</a:t>
            </a:r>
          </a:p>
          <a:p>
            <a:endParaRPr lang="pt-PT" sz="2000" dirty="0" smtClean="0"/>
          </a:p>
          <a:p>
            <a:endParaRPr lang="pt-PT" sz="2000" dirty="0" smtClean="0"/>
          </a:p>
          <a:p>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Depois da Morte</a:t>
            </a:r>
            <a:endParaRPr lang="pt-PT"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219200"/>
            <a:ext cx="8229600" cy="5181600"/>
          </a:xfrm>
        </p:spPr>
        <p:txBody>
          <a:bodyPr>
            <a:normAutofit fontScale="77500" lnSpcReduction="20000"/>
          </a:bodyPr>
          <a:lstStyle/>
          <a:p>
            <a:r>
              <a:rPr lang="pt-PT" sz="3100" dirty="0" smtClean="0"/>
              <a:t>A alma tendo abandonado o corpo </a:t>
            </a:r>
            <a:r>
              <a:rPr lang="pt-PT" sz="3100" dirty="0" err="1" smtClean="0"/>
              <a:t>fisico</a:t>
            </a:r>
            <a:r>
              <a:rPr lang="pt-PT" sz="3100" dirty="0" smtClean="0"/>
              <a:t> e envolta no “corpo astral”, cai num sono profundo (igual a um feto antes de nascer);</a:t>
            </a:r>
          </a:p>
          <a:p>
            <a:r>
              <a:rPr lang="pt-PT" sz="3100" dirty="0" smtClean="0"/>
              <a:t>A alma dorme em paz, não sendo perturbada por influencias externas;</a:t>
            </a:r>
          </a:p>
          <a:p>
            <a:r>
              <a:rPr lang="pt-PT" sz="3100" dirty="0" smtClean="0"/>
              <a:t>Existem duas causas que provocam duas </a:t>
            </a:r>
            <a:r>
              <a:rPr lang="pt-PT" sz="3100" dirty="0" err="1" smtClean="0"/>
              <a:t>especies</a:t>
            </a:r>
            <a:r>
              <a:rPr lang="pt-PT" sz="3100" dirty="0" smtClean="0"/>
              <a:t> de estado </a:t>
            </a:r>
            <a:r>
              <a:rPr lang="pt-PT" sz="3100" dirty="0" err="1" smtClean="0"/>
              <a:t>soniforme</a:t>
            </a:r>
            <a:r>
              <a:rPr lang="pt-PT" sz="3100" dirty="0" smtClean="0"/>
              <a:t> (sonhos):</a:t>
            </a:r>
          </a:p>
          <a:p>
            <a:pPr marL="850392" lvl="1" indent="-457200">
              <a:buFont typeface="Arial" pitchFamily="34" charset="0"/>
              <a:buChar char="•"/>
            </a:pPr>
            <a:r>
              <a:rPr lang="pt-PT" sz="2800" i="1" dirty="0" smtClean="0"/>
              <a:t>Um intenso desejo que enche a mente da pessoa moribunda, como seja amor, ódio ou tarefas e deveres não cumpridos;</a:t>
            </a:r>
          </a:p>
          <a:p>
            <a:pPr marL="850392" lvl="1" indent="-457200">
              <a:buFont typeface="Arial" pitchFamily="34" charset="0"/>
              <a:buChar char="•"/>
            </a:pPr>
            <a:r>
              <a:rPr lang="pt-PT" sz="2800" i="1" dirty="0" smtClean="0"/>
              <a:t>Os fortes desejos e pensamentos das pessoas sobreviventes, que as põem, devido ao amor ou outro forte apego, em estreita relação com a alma </a:t>
            </a:r>
            <a:r>
              <a:rPr lang="pt-PT" sz="2800" i="1" dirty="0" err="1" smtClean="0"/>
              <a:t>desencarnada</a:t>
            </a:r>
            <a:r>
              <a:rPr lang="pt-PT" sz="2800" i="1" dirty="0" smtClean="0"/>
              <a:t>.</a:t>
            </a:r>
          </a:p>
          <a:p>
            <a:endParaRPr lang="pt-PT" dirty="0" smtClean="0"/>
          </a:p>
          <a:p>
            <a:pPr>
              <a:buNone/>
            </a:pPr>
            <a:r>
              <a:rPr lang="pt-PT" dirty="0" smtClean="0"/>
              <a:t>		</a:t>
            </a:r>
          </a:p>
          <a:p>
            <a:endParaRPr lang="pt-PT" dirty="0" smtClean="0"/>
          </a:p>
          <a:p>
            <a:endParaRPr lang="pt-PT" dirty="0"/>
          </a:p>
        </p:txBody>
      </p:sp>
      <p:sp>
        <p:nvSpPr>
          <p:cNvPr id="3" name="Título 2"/>
          <p:cNvSpPr>
            <a:spLocks noGrp="1"/>
          </p:cNvSpPr>
          <p:nvPr>
            <p:ph type="title"/>
          </p:nvPr>
        </p:nvSpPr>
        <p:spPr>
          <a:xfrm>
            <a:off x="457200" y="274638"/>
            <a:ext cx="8229600" cy="792162"/>
          </a:xfrm>
        </p:spPr>
        <p:txBody>
          <a:bodyPr/>
          <a:lstStyle/>
          <a:p>
            <a:r>
              <a:rPr lang="pt-PT" dirty="0" smtClean="0"/>
              <a:t>Depois da Morte</a:t>
            </a:r>
            <a:endParaRPr lang="pt-PT"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143000"/>
            <a:ext cx="8229600" cy="4191000"/>
          </a:xfrm>
        </p:spPr>
        <p:txBody>
          <a:bodyPr>
            <a:normAutofit lnSpcReduction="10000"/>
          </a:bodyPr>
          <a:lstStyle/>
          <a:p>
            <a:r>
              <a:rPr lang="pt-PT" sz="2000" dirty="0" smtClean="0"/>
              <a:t>Entrada num estado semelhante a um tranquilo sono;</a:t>
            </a:r>
          </a:p>
          <a:p>
            <a:r>
              <a:rPr lang="pt-PT" sz="2000" dirty="0" smtClean="0"/>
              <a:t>Pode ser perturbado se:</a:t>
            </a:r>
          </a:p>
          <a:p>
            <a:pPr lvl="1">
              <a:buFont typeface="Wingdings" pitchFamily="2" charset="2"/>
              <a:buChar char="v"/>
            </a:pPr>
            <a:r>
              <a:rPr lang="pt-PT" sz="2000" dirty="0" smtClean="0"/>
              <a:t> Se a alma tem alguma coisa em mente para comunicar;</a:t>
            </a:r>
          </a:p>
          <a:p>
            <a:pPr lvl="1">
              <a:buFont typeface="Wingdings" pitchFamily="2" charset="2"/>
              <a:buChar char="v"/>
            </a:pPr>
            <a:r>
              <a:rPr lang="pt-PT" sz="2000" dirty="0" smtClean="0"/>
              <a:t> Se ouve constantemente as lamentações dos seus conhecidos encarnados para que volte;</a:t>
            </a:r>
            <a:endParaRPr lang="pt-PT" sz="2000" dirty="0"/>
          </a:p>
          <a:p>
            <a:r>
              <a:rPr lang="pt-PT" sz="2000" dirty="0" smtClean="0"/>
              <a:t>Devemos evitar os nossos desejos </a:t>
            </a:r>
            <a:r>
              <a:rPr lang="pt-PT" sz="2000" dirty="0" err="1" smtClean="0"/>
              <a:t>egoistas</a:t>
            </a:r>
            <a:r>
              <a:rPr lang="pt-PT" sz="2000" dirty="0" smtClean="0"/>
              <a:t>, para não perturbar as almas, e deixa-los descansar enquanto aguardam a hora da transformação;</a:t>
            </a:r>
          </a:p>
          <a:p>
            <a:r>
              <a:rPr lang="pt-PT" sz="2000" dirty="0" smtClean="0"/>
              <a:t>Agir de modo contrário é fazê-los passar pelo processo de morte várias vezes;</a:t>
            </a:r>
          </a:p>
          <a:p>
            <a:r>
              <a:rPr lang="pt-PT" sz="2000" dirty="0" smtClean="0"/>
              <a:t>O período do sono da alma é como a existência da criança no útero da mãe: dormindo para poder acordar na vida com o vigor necessário;</a:t>
            </a:r>
          </a:p>
          <a:p>
            <a:endParaRPr lang="pt-PT" sz="2000" dirty="0" smtClean="0"/>
          </a:p>
        </p:txBody>
      </p:sp>
      <p:sp>
        <p:nvSpPr>
          <p:cNvPr id="2" name="Título 1"/>
          <p:cNvSpPr>
            <a:spLocks noGrp="1"/>
          </p:cNvSpPr>
          <p:nvPr>
            <p:ph type="title"/>
          </p:nvPr>
        </p:nvSpPr>
        <p:spPr>
          <a:xfrm>
            <a:off x="457200" y="274638"/>
            <a:ext cx="8229600" cy="868362"/>
          </a:xfrm>
        </p:spPr>
        <p:txBody>
          <a:bodyPr/>
          <a:lstStyle/>
          <a:p>
            <a:r>
              <a:rPr lang="pt-PT" dirty="0" smtClean="0"/>
              <a:t>O Sono da Alma</a:t>
            </a:r>
            <a:endParaRPr lang="pt-PT" dirty="0"/>
          </a:p>
        </p:txBody>
      </p:sp>
      <p:sp>
        <p:nvSpPr>
          <p:cNvPr id="5" name="Marcador de Posição de Conteúdo 2"/>
          <p:cNvSpPr txBox="1">
            <a:spLocks/>
          </p:cNvSpPr>
          <p:nvPr/>
        </p:nvSpPr>
        <p:spPr>
          <a:xfrm>
            <a:off x="457200" y="5105400"/>
            <a:ext cx="7162800" cy="1600200"/>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pt-PT" sz="2000" b="0" i="0" u="none" strike="noStrike" kern="1200" cap="none" spc="0" normalizeH="0" baseline="0" noProof="0" dirty="0" smtClean="0">
                <a:ln>
                  <a:noFill/>
                </a:ln>
                <a:solidFill>
                  <a:schemeClr val="tx1"/>
                </a:solidFill>
                <a:effectLst/>
                <a:uLnTx/>
                <a:uFillTx/>
                <a:latin typeface="+mn-lt"/>
                <a:ea typeface="+mn-ea"/>
                <a:cs typeface="+mn-cs"/>
              </a:rPr>
              <a:t>A alma da pessoa que faleceu de morte repentina acha-se por algum tempo bem acordada, no entanto são auxiliados por entidades astrais, que cuidam até que este adormeça como qualquer criança cansada;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304800" y="1143000"/>
            <a:ext cx="8534400" cy="5486400"/>
          </a:xfrm>
        </p:spPr>
        <p:txBody>
          <a:bodyPr>
            <a:noAutofit/>
          </a:bodyPr>
          <a:lstStyle/>
          <a:p>
            <a:pPr>
              <a:lnSpc>
                <a:spcPct val="120000"/>
              </a:lnSpc>
            </a:pPr>
            <a:r>
              <a:rPr lang="pt-PT" sz="1800" dirty="0" smtClean="0"/>
              <a:t>O admirável fenómeno da recordação da vida passada, que desfila ante a visão mental da alma antes de adormecer;</a:t>
            </a:r>
          </a:p>
          <a:p>
            <a:pPr>
              <a:lnSpc>
                <a:spcPct val="120000"/>
              </a:lnSpc>
            </a:pPr>
            <a:r>
              <a:rPr lang="pt-PT" sz="1800" dirty="0" smtClean="0"/>
              <a:t>A alma graças ao seu discernimento espiritual despertado, conhece o significado, causa e consequência de cada momento em sua vida;</a:t>
            </a:r>
          </a:p>
          <a:p>
            <a:pPr>
              <a:lnSpc>
                <a:spcPct val="120000"/>
              </a:lnSpc>
            </a:pPr>
            <a:r>
              <a:rPr lang="pt-PT" sz="1800" dirty="0" smtClean="0"/>
              <a:t>Como um juiz omnisciente e imparcial, faz o julgamento a si mesma. Como resultado regista essa informação para se tornar melhor semente que produzirá melhor fruto no futuro;</a:t>
            </a:r>
          </a:p>
          <a:p>
            <a:pPr>
              <a:lnSpc>
                <a:spcPct val="120000"/>
              </a:lnSpc>
            </a:pPr>
            <a:r>
              <a:rPr lang="pt-PT" sz="1800" dirty="0" smtClean="0"/>
              <a:t>A bondosa Natureza não impõe à alma que a tarefa de realizar e viver todas as tendências em encarnações futuras. Muitas delas são elaboradas e manifestadas no plano astral sendo que a alma as abandona para sempre,  isso ocorre durante o sono da alma;</a:t>
            </a:r>
          </a:p>
          <a:p>
            <a:pPr>
              <a:lnSpc>
                <a:spcPct val="120000"/>
              </a:lnSpc>
            </a:pPr>
            <a:r>
              <a:rPr lang="pt-PT" sz="1800" dirty="0" smtClean="0"/>
              <a:t>A alma instruída a respeito da existência deste período de sono da alma, aprende a considerar este estado como um santo bálsamo “Calma e descanso seguro no fundo do grande oceano da vida”. </a:t>
            </a:r>
          </a:p>
          <a:p>
            <a:pPr algn="ctr">
              <a:lnSpc>
                <a:spcPct val="120000"/>
              </a:lnSpc>
            </a:pPr>
            <a:r>
              <a:rPr lang="pt-PT" sz="1800" dirty="0" smtClean="0"/>
              <a:t>“PAZ” – “SEGURANÇA” – “PROTEÇÃO” </a:t>
            </a:r>
          </a:p>
          <a:p>
            <a:endParaRPr lang="pt-PT" sz="1800" dirty="0" smtClean="0"/>
          </a:p>
          <a:p>
            <a:endParaRPr lang="pt-PT" sz="1800" dirty="0" smtClean="0"/>
          </a:p>
          <a:p>
            <a:endParaRPr lang="pt-PT" sz="1800" dirty="0"/>
          </a:p>
        </p:txBody>
      </p:sp>
      <p:sp>
        <p:nvSpPr>
          <p:cNvPr id="3" name="Título 2"/>
          <p:cNvSpPr>
            <a:spLocks noGrp="1"/>
          </p:cNvSpPr>
          <p:nvPr>
            <p:ph type="title"/>
          </p:nvPr>
        </p:nvSpPr>
        <p:spPr>
          <a:xfrm>
            <a:off x="457200" y="274638"/>
            <a:ext cx="8229600" cy="792162"/>
          </a:xfrm>
        </p:spPr>
        <p:txBody>
          <a:bodyPr/>
          <a:lstStyle/>
          <a:p>
            <a:r>
              <a:rPr lang="pt-PT" dirty="0" smtClean="0"/>
              <a:t>O Sono da Alma</a:t>
            </a:r>
            <a:endParaRPr lang="pt-PT"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228600" y="1143000"/>
            <a:ext cx="8534400" cy="5715000"/>
          </a:xfrm>
        </p:spPr>
        <p:txBody>
          <a:bodyPr>
            <a:normAutofit/>
          </a:bodyPr>
          <a:lstStyle/>
          <a:p>
            <a:r>
              <a:rPr lang="pt-PT" sz="2000" dirty="0" smtClean="0"/>
              <a:t>A duração do sono da alma varia muito para diferentes almas; Algumas passam por este estado  rapidamente, outras – com grau de desenvolvimento mais elevado permanecem por “tempo” mais prolongado;</a:t>
            </a:r>
          </a:p>
          <a:p>
            <a:r>
              <a:rPr lang="pt-PT" sz="2000" dirty="0" smtClean="0"/>
              <a:t>Durante o período </a:t>
            </a:r>
            <a:r>
              <a:rPr lang="pt-PT" sz="2000" dirty="0" err="1" smtClean="0"/>
              <a:t>soniforme</a:t>
            </a:r>
            <a:r>
              <a:rPr lang="pt-PT" sz="2000" dirty="0" smtClean="0"/>
              <a:t> descarta as porções inferiores de sua natureza mental (como igualmente o seu corpo astral), e acorda-se só quando atingiu o mais alto grau de desenvolvimento a ela possível;</a:t>
            </a:r>
          </a:p>
          <a:p>
            <a:r>
              <a:rPr lang="pt-PT" sz="2000" dirty="0" smtClean="0"/>
              <a:t>Sentindo os impulsos da vida que torna a despertar, começa a mover-se vagarosamente, como quem desperta de um bom sono na vida da terrestre;</a:t>
            </a:r>
          </a:p>
          <a:p>
            <a:r>
              <a:rPr lang="pt-PT" sz="2000" dirty="0" smtClean="0"/>
              <a:t>Depois como a borboleta abandona a casca da crisálida, desvincula-se do corpo astral, descarta os princípios inferiores de sua natureza. Este processo ocorre enquanto a alma recupera devagar a consciência, no real momento do despertar encontra-se livre de todas as cascas, entrando em novas actividades;</a:t>
            </a:r>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O Despertar da Alma</a:t>
            </a:r>
            <a:endParaRPr lang="pt-P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229600" cy="4267200"/>
          </a:xfrm>
        </p:spPr>
        <p:txBody>
          <a:bodyPr>
            <a:normAutofit/>
          </a:bodyPr>
          <a:lstStyle/>
          <a:p>
            <a:r>
              <a:rPr lang="pt-PT" sz="2000" dirty="0" smtClean="0"/>
              <a:t>Cada alma é destinada a habitar o plano correspondente ao que nela há de mais alto e melhor;</a:t>
            </a:r>
          </a:p>
          <a:p>
            <a:r>
              <a:rPr lang="pt-PT" sz="2000" dirty="0" smtClean="0"/>
              <a:t>O plano onde a lama acorda não é um </a:t>
            </a:r>
            <a:r>
              <a:rPr lang="pt-PT" sz="2000" b="1" i="1" u="sng" dirty="0" smtClean="0"/>
              <a:t>lugar</a:t>
            </a:r>
            <a:r>
              <a:rPr lang="pt-PT" sz="2000" dirty="0" smtClean="0"/>
              <a:t>, é um estado ou uma condição de existência, um grau na escala da energia vibratória do mundo espiritual;</a:t>
            </a:r>
          </a:p>
          <a:p>
            <a:r>
              <a:rPr lang="pt-PT" sz="2000" dirty="0" smtClean="0"/>
              <a:t>Há grande diferença entre os vários planos e </a:t>
            </a:r>
            <a:r>
              <a:rPr lang="pt-PT" sz="2000" dirty="0" err="1" smtClean="0"/>
              <a:t>subplanos</a:t>
            </a:r>
            <a:r>
              <a:rPr lang="pt-PT" sz="2000" dirty="0" smtClean="0"/>
              <a:t> do mundo astral, uns são pouco distantes das cenas da vida terrestre, outros expressam as mais altas concepções da alma humana;</a:t>
            </a:r>
          </a:p>
          <a:p>
            <a:r>
              <a:rPr lang="pt-PT" sz="2000" dirty="0" smtClean="0"/>
              <a:t>Cada região atrai as almas que tem em si as propensões correspondentes, cujo os mais altos ideais se identificam com o novo meio;</a:t>
            </a:r>
          </a:p>
        </p:txBody>
      </p:sp>
      <p:sp>
        <p:nvSpPr>
          <p:cNvPr id="3" name="Título 2"/>
          <p:cNvSpPr>
            <a:spLocks noGrp="1"/>
          </p:cNvSpPr>
          <p:nvPr>
            <p:ph type="title"/>
          </p:nvPr>
        </p:nvSpPr>
        <p:spPr>
          <a:xfrm>
            <a:off x="457200" y="274638"/>
            <a:ext cx="8229600" cy="792162"/>
          </a:xfrm>
        </p:spPr>
        <p:txBody>
          <a:bodyPr/>
          <a:lstStyle/>
          <a:p>
            <a:r>
              <a:rPr lang="pt-PT" dirty="0" smtClean="0"/>
              <a:t>O Despertar da Alma</a:t>
            </a:r>
            <a:endParaRPr lang="pt-PT" dirty="0"/>
          </a:p>
        </p:txBody>
      </p:sp>
      <p:sp>
        <p:nvSpPr>
          <p:cNvPr id="5" name="Marcador de Posição de Conteúdo 1"/>
          <p:cNvSpPr txBox="1">
            <a:spLocks/>
          </p:cNvSpPr>
          <p:nvPr/>
        </p:nvSpPr>
        <p:spPr>
          <a:xfrm>
            <a:off x="457200" y="5029200"/>
            <a:ext cx="7391400" cy="1600200"/>
          </a:xfrm>
          <a:prstGeom prst="rect">
            <a:avLst/>
          </a:prstGeom>
        </p:spPr>
        <p:txBody>
          <a:bodyPr vert="horz">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pt-PT" sz="2000" b="0" i="0" u="none" strike="noStrike" kern="1200" cap="none" spc="0" normalizeH="0" baseline="0" noProof="0" dirty="0" smtClean="0">
                <a:ln>
                  <a:noFill/>
                </a:ln>
                <a:solidFill>
                  <a:schemeClr val="tx1"/>
                </a:solidFill>
                <a:effectLst/>
                <a:uLnTx/>
                <a:uFillTx/>
                <a:latin typeface="+mn-lt"/>
                <a:ea typeface="+mn-ea"/>
                <a:cs typeface="+mn-cs"/>
              </a:rPr>
              <a:t>Depois do estado </a:t>
            </a:r>
            <a:r>
              <a:rPr kumimoji="0" lang="pt-PT" sz="2000" b="0" i="0" u="none" strike="noStrike" kern="1200" cap="none" spc="0" normalizeH="0" baseline="0" noProof="0" dirty="0" err="1" smtClean="0">
                <a:ln>
                  <a:noFill/>
                </a:ln>
                <a:solidFill>
                  <a:schemeClr val="tx1"/>
                </a:solidFill>
                <a:effectLst/>
                <a:uLnTx/>
                <a:uFillTx/>
                <a:latin typeface="+mn-lt"/>
                <a:ea typeface="+mn-ea"/>
                <a:cs typeface="+mn-cs"/>
              </a:rPr>
              <a:t>soniforme</a:t>
            </a:r>
            <a:r>
              <a:rPr kumimoji="0" lang="pt-PT" sz="2000" b="0" i="0" u="none" strike="noStrike" kern="1200" cap="none" spc="0" normalizeH="0" baseline="0" noProof="0" dirty="0" smtClean="0">
                <a:ln>
                  <a:noFill/>
                </a:ln>
                <a:solidFill>
                  <a:schemeClr val="tx1"/>
                </a:solidFill>
                <a:effectLst/>
                <a:uLnTx/>
                <a:uFillTx/>
                <a:latin typeface="+mn-lt"/>
                <a:ea typeface="+mn-ea"/>
                <a:cs typeface="+mn-cs"/>
              </a:rPr>
              <a:t>, a alma acorda para entrar na VIDA, não numa região de Morte, como a borboleta, abre as assas e goza o seu novo estado de existência, não lamentando a perda da forma e vida da crisálida.</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pt-PT" sz="2000" b="1" i="1" u="sng"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9200"/>
            <a:ext cx="8229600" cy="5715000"/>
          </a:xfrm>
        </p:spPr>
        <p:txBody>
          <a:bodyPr>
            <a:normAutofit/>
          </a:bodyPr>
          <a:lstStyle/>
          <a:p>
            <a:r>
              <a:rPr lang="pt-PT" sz="2100" dirty="0" smtClean="0"/>
              <a:t>O Plano Astral não é um país, não é um lugar, suas dimensões não são as de espaço, porem as de vibração;</a:t>
            </a:r>
          </a:p>
          <a:p>
            <a:r>
              <a:rPr lang="pt-PT" sz="2100" dirty="0" smtClean="0"/>
              <a:t>Quando se viaja no plano material, havemos de atravessar espaço, metros…; No plano astral atravessa-se graus de vibração; (exemplo grosseiro, passagem do estado gelo em água e em seguida vapor, vice versa)</a:t>
            </a:r>
          </a:p>
          <a:p>
            <a:r>
              <a:rPr lang="pt-PT" sz="2100" dirty="0" smtClean="0"/>
              <a:t>Estes variados planos e </a:t>
            </a:r>
            <a:r>
              <a:rPr lang="pt-PT" sz="2100" dirty="0" err="1" smtClean="0"/>
              <a:t>subplanos</a:t>
            </a:r>
            <a:r>
              <a:rPr lang="pt-PT" sz="2100" dirty="0" smtClean="0"/>
              <a:t> de energia vibratória constituem as condições geográficas do mundo astral; </a:t>
            </a:r>
          </a:p>
          <a:p>
            <a:r>
              <a:rPr lang="pt-PT" sz="2100" dirty="0" smtClean="0"/>
              <a:t>Existem muitos estados ou condições de existência no plano astral, sendo habitados por almas, que se regem pelo principio da atracção psíquica, pela qual sente simpatia e ao qual corresponde o seu interior; </a:t>
            </a:r>
          </a:p>
          <a:p>
            <a:r>
              <a:rPr lang="pt-PT" sz="2100" dirty="0" smtClean="0"/>
              <a:t>“Grande lei da atracção” opera com absoluta precisão e uniformidade, e não comete erros;</a:t>
            </a:r>
          </a:p>
        </p:txBody>
      </p:sp>
      <p:sp>
        <p:nvSpPr>
          <p:cNvPr id="2" name="Título 1"/>
          <p:cNvSpPr>
            <a:spLocks noGrp="1"/>
          </p:cNvSpPr>
          <p:nvPr>
            <p:ph type="title"/>
          </p:nvPr>
        </p:nvSpPr>
        <p:spPr>
          <a:xfrm>
            <a:off x="457200" y="274638"/>
            <a:ext cx="8229600" cy="868362"/>
          </a:xfrm>
        </p:spPr>
        <p:txBody>
          <a:bodyPr/>
          <a:lstStyle/>
          <a:p>
            <a:r>
              <a:rPr lang="pt-PT" dirty="0" smtClean="0"/>
              <a:t>A Geografia do Plano Astral</a:t>
            </a:r>
            <a:endParaRPr lang="pt-PT"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219200"/>
            <a:ext cx="8229600" cy="5257800"/>
          </a:xfrm>
        </p:spPr>
        <p:txBody>
          <a:bodyPr>
            <a:normAutofit/>
          </a:bodyPr>
          <a:lstStyle/>
          <a:p>
            <a:r>
              <a:rPr lang="pt-PT" sz="2000" dirty="0" smtClean="0"/>
              <a:t>“</a:t>
            </a:r>
            <a:r>
              <a:rPr lang="pt-PT" sz="2000" i="1" u="sng" dirty="0" smtClean="0"/>
              <a:t>É absolutamente impossível para a alma ir além do plano a que pertence, embora as almas dos planos superiores possam livremente tornar a visitar planos mais baixos”</a:t>
            </a:r>
            <a:r>
              <a:rPr lang="pt-PT" sz="2000" dirty="0" smtClean="0"/>
              <a:t>. Esta é a regra do plano astral, não sendo uma lei arbitrária, mas uma lei da Natureza;</a:t>
            </a:r>
          </a:p>
          <a:p>
            <a:r>
              <a:rPr lang="pt-PT" sz="2000" dirty="0" smtClean="0"/>
              <a:t>As almas dos planos superiores visitam amigos nos planos inferiores, dando-lhes alegria e prazer;</a:t>
            </a:r>
          </a:p>
          <a:p>
            <a:r>
              <a:rPr lang="pt-PT" sz="2000" dirty="0" smtClean="0"/>
              <a:t>As almas altamente desenvolvidas, dão ajuda espiritual, conselhos e instruções, quando a lama do plano inferior está preparada para tal;</a:t>
            </a:r>
          </a:p>
          <a:p>
            <a:pPr>
              <a:buNone/>
            </a:pPr>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A Geografia do Plano Astral</a:t>
            </a:r>
            <a:endParaRPr lang="pt-PT"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9200"/>
            <a:ext cx="8229600" cy="5638800"/>
          </a:xfrm>
        </p:spPr>
        <p:txBody>
          <a:bodyPr>
            <a:normAutofit/>
          </a:bodyPr>
          <a:lstStyle/>
          <a:p>
            <a:r>
              <a:rPr lang="pt-PT" sz="2000" dirty="0" smtClean="0"/>
              <a:t>O plano astral dá a possibilidade de expressar livremente os ideais nutridos pelo individuo em sua vida terrestre e pode até definir-se como uma reflexão desses ideais;</a:t>
            </a:r>
          </a:p>
          <a:p>
            <a:r>
              <a:rPr lang="pt-PT" sz="2000" dirty="0" smtClean="0"/>
              <a:t>Os índios, por exemplo encontravam realmente as suas “felizes regiões de caça”;</a:t>
            </a:r>
          </a:p>
          <a:p>
            <a:r>
              <a:rPr lang="pt-PT" sz="2000" dirty="0" smtClean="0"/>
              <a:t>Um céu com “ruas de ouro” é apenas um pouco mais alto, no entanto puramente material, reflecte os ideais de caça, cujos desejos vão a coisas resplandecentes e caras;</a:t>
            </a:r>
          </a:p>
          <a:p>
            <a:r>
              <a:rPr lang="pt-PT" sz="2000" dirty="0" smtClean="0"/>
              <a:t>“Não há cenário algum no plano astral, a não ser o que é fornecido pelos </a:t>
            </a:r>
            <a:r>
              <a:rPr lang="pt-PT" sz="2000" dirty="0" err="1" smtClean="0"/>
              <a:t>pensamentos-formas</a:t>
            </a:r>
            <a:r>
              <a:rPr lang="pt-PT" sz="2000" dirty="0" smtClean="0"/>
              <a:t> das almas que ali habitam”;</a:t>
            </a:r>
          </a:p>
          <a:p>
            <a:r>
              <a:rPr lang="pt-PT" sz="2000" dirty="0" smtClean="0"/>
              <a:t>As almas primitivas levam uma curta existência nos planos astrais inferiores a que passaram, e desenvolvem novos e melhores ideais e desejos;</a:t>
            </a:r>
          </a:p>
          <a:p>
            <a:r>
              <a:rPr lang="pt-PT" sz="2000" dirty="0" smtClean="0"/>
              <a:t>Consomem  e abandonam certos desejos e ideais baixos, progredindo no caminho para a sua evolução espiritual;</a:t>
            </a:r>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Os estados de Almas Primitivas</a:t>
            </a:r>
            <a:endParaRPr lang="pt-PT"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229600" cy="4864291"/>
          </a:xfrm>
        </p:spPr>
        <p:txBody>
          <a:bodyPr>
            <a:normAutofit/>
          </a:bodyPr>
          <a:lstStyle/>
          <a:p>
            <a:r>
              <a:rPr lang="pt-PT" sz="2000" dirty="0" smtClean="0"/>
              <a:t>Uma das maiores vantagens da alma selvagem adquire no plano astral é o desenvolvimento de amizade, causado pela união com amigos da vida terrestre e pela alegria por isso experimentada;</a:t>
            </a:r>
          </a:p>
          <a:p>
            <a:r>
              <a:rPr lang="pt-PT" sz="2000" dirty="0" smtClean="0"/>
              <a:t>Cada permanência no plano astral queima alguma parte da natureza inferior  e desperta mais as faculdades superiores;</a:t>
            </a:r>
          </a:p>
          <a:p>
            <a:r>
              <a:rPr lang="pt-PT" sz="2000" dirty="0" smtClean="0"/>
              <a:t>Aprende cada vez mais a entregar-se ao sentido de união, libertando-se cada vez mais dos sofrimentos do corpo </a:t>
            </a:r>
            <a:r>
              <a:rPr lang="pt-PT" sz="2000" dirty="0" err="1" smtClean="0"/>
              <a:t>fisico</a:t>
            </a:r>
            <a:r>
              <a:rPr lang="pt-PT" sz="2000" dirty="0" smtClean="0"/>
              <a:t>;</a:t>
            </a:r>
          </a:p>
          <a:p>
            <a:r>
              <a:rPr lang="pt-PT" sz="2000" dirty="0" smtClean="0"/>
              <a:t>As almas primitivas permanecem pouco tempo no plano astral,  exaurem suas limitadas </a:t>
            </a:r>
            <a:r>
              <a:rPr lang="pt-PT" sz="2000" dirty="0" err="1" smtClean="0"/>
              <a:t>posibilidades</a:t>
            </a:r>
            <a:r>
              <a:rPr lang="pt-PT" sz="2000" dirty="0" smtClean="0"/>
              <a:t> de desenvolver-se;</a:t>
            </a:r>
          </a:p>
          <a:p>
            <a:r>
              <a:rPr lang="pt-PT" sz="2000" dirty="0" smtClean="0"/>
              <a:t>A sonolência que precede o renascimento, apodera-se dela, caindo num estado de coma, onde aguarda a atracção do </a:t>
            </a:r>
            <a:r>
              <a:rPr lang="pt-PT" sz="2000" dirty="0" err="1" smtClean="0"/>
              <a:t>Carma</a:t>
            </a:r>
            <a:r>
              <a:rPr lang="pt-PT" sz="2000" dirty="0" smtClean="0"/>
              <a:t> que a leva a um novo corpo </a:t>
            </a:r>
            <a:r>
              <a:rPr lang="pt-PT" sz="2000" dirty="0" err="1" smtClean="0"/>
              <a:t>fisico</a:t>
            </a:r>
            <a:r>
              <a:rPr lang="pt-PT" sz="2000" dirty="0" smtClean="0"/>
              <a:t>;</a:t>
            </a:r>
          </a:p>
          <a:p>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Os estados de Almas Primitivas</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95400"/>
            <a:ext cx="8229600" cy="5181599"/>
          </a:xfrm>
        </p:spPr>
        <p:txBody>
          <a:bodyPr>
            <a:normAutofit/>
          </a:bodyPr>
          <a:lstStyle/>
          <a:p>
            <a:r>
              <a:rPr lang="pt-PT" sz="2000" dirty="0" smtClean="0"/>
              <a:t>As primitivas superstições das raças mais simples às mais cultas, crêem em Algo que está acima do universo, a Primitiva Causa do Universo, a Causa sem causa;</a:t>
            </a:r>
          </a:p>
          <a:p>
            <a:r>
              <a:rPr lang="pt-PT" sz="2000" dirty="0" smtClean="0"/>
              <a:t>A segunda concepção achamos a crença da sobrevivência da alma depois da morte;</a:t>
            </a:r>
          </a:p>
          <a:p>
            <a:r>
              <a:rPr lang="pt-PT" sz="2000" dirty="0" smtClean="0"/>
              <a:t>A terceira concepção geral, todo instinto religioso da humanidade, afirma que a vida futura da alma depende do carácter e das acções do individuo durante a vida na Terra;</a:t>
            </a:r>
          </a:p>
          <a:p>
            <a:r>
              <a:rPr lang="pt-PT" sz="2000" dirty="0" smtClean="0"/>
              <a:t>Os homens fizeram  um deus de quase tudo no mundo material e caíram de joelhos a adora-lo, devido ao seu limitado poder de interpretação;</a:t>
            </a:r>
          </a:p>
          <a:p>
            <a:r>
              <a:rPr lang="pt-PT" sz="2000" dirty="0" smtClean="0"/>
              <a:t>O Altíssimo aceita toda essa adoração, quando se Lhes tributa com intenções honestas. </a:t>
            </a:r>
            <a:r>
              <a:rPr lang="pt-PT" sz="1800" i="1" dirty="0" smtClean="0"/>
              <a:t>“A verdade é uma só, embora os homens lhe dêem muitos nomes” ;</a:t>
            </a:r>
            <a:endParaRPr lang="pt-PT" sz="2000" i="1" dirty="0"/>
          </a:p>
        </p:txBody>
      </p:sp>
      <p:sp>
        <p:nvSpPr>
          <p:cNvPr id="2" name="Título 1"/>
          <p:cNvSpPr>
            <a:spLocks noGrp="1"/>
          </p:cNvSpPr>
          <p:nvPr>
            <p:ph type="title"/>
          </p:nvPr>
        </p:nvSpPr>
        <p:spPr>
          <a:xfrm>
            <a:off x="457200" y="274638"/>
            <a:ext cx="8229600" cy="944562"/>
          </a:xfrm>
        </p:spPr>
        <p:txBody>
          <a:bodyPr>
            <a:normAutofit fontScale="90000"/>
          </a:bodyPr>
          <a:lstStyle/>
          <a:p>
            <a:r>
              <a:rPr lang="pt-PT" dirty="0" smtClean="0"/>
              <a:t>Experiências Religiosas no Astral </a:t>
            </a:r>
            <a:endParaRPr lang="pt-P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066800"/>
            <a:ext cx="8077200" cy="5486400"/>
          </a:xfrm>
        </p:spPr>
        <p:txBody>
          <a:bodyPr>
            <a:noAutofit/>
          </a:bodyPr>
          <a:lstStyle/>
          <a:p>
            <a:r>
              <a:rPr lang="pt-PT" sz="1800" dirty="0" smtClean="0"/>
              <a:t>Cada homem cria para si e conserva a forma particular de fé religiosa que melhor corresponde aos postulados de sua alma num certo período de sua evolução;</a:t>
            </a:r>
          </a:p>
          <a:p>
            <a:r>
              <a:rPr lang="pt-PT" sz="1800" dirty="0" smtClean="0"/>
              <a:t>Quando está pronto para fazer uma concepção mais elevada, abandona a crença velha e abraça com ardor uma nova;</a:t>
            </a:r>
          </a:p>
          <a:p>
            <a:r>
              <a:rPr lang="pt-PT" sz="1800" dirty="0" smtClean="0"/>
              <a:t>O que é verdade em relação aos sentimentos e emoções da alma em sua vida terrestre, é quase igualmente verdade em relação às mesmas coisas em sua vida no mundo astral;</a:t>
            </a:r>
          </a:p>
          <a:p>
            <a:r>
              <a:rPr lang="pt-PT" sz="1800" dirty="0" smtClean="0"/>
              <a:t>No plano astral, cada alma se acha circundada de um ambiente religioso correspondente à melhor das crenças que nutriu em sua vida terrena;</a:t>
            </a:r>
          </a:p>
          <a:p>
            <a:r>
              <a:rPr lang="pt-PT" sz="1800" dirty="0" smtClean="0"/>
              <a:t>A alma que progrediu tanto que chegou a reconhecer que a Verdade existe em todas as crenças religiosas, manifestando um espírito tolerante em sua vida terrestre, também verá uma confirmação da sua crença e poderá ver os gozos e a alegria dos bem-aventurados de todos os credos;</a:t>
            </a:r>
          </a:p>
          <a:p>
            <a:r>
              <a:rPr lang="pt-PT" sz="1800" dirty="0" smtClean="0"/>
              <a:t>As representações astrais das várias fés e crenças religiosas compreendem só o que cada sistema particular tem do </a:t>
            </a:r>
            <a:r>
              <a:rPr lang="pt-PT" sz="1800" i="1" u="sng" dirty="0" smtClean="0"/>
              <a:t>Melhor</a:t>
            </a:r>
            <a:r>
              <a:rPr lang="pt-PT" sz="1800" dirty="0" smtClean="0"/>
              <a:t>;</a:t>
            </a:r>
            <a:endParaRPr lang="pt-PT" sz="1800" i="1" u="sng" dirty="0" smtClean="0"/>
          </a:p>
          <a:p>
            <a:endParaRPr lang="pt-PT" sz="1800" dirty="0"/>
          </a:p>
        </p:txBody>
      </p:sp>
      <p:sp>
        <p:nvSpPr>
          <p:cNvPr id="3" name="Título 2"/>
          <p:cNvSpPr>
            <a:spLocks noGrp="1"/>
          </p:cNvSpPr>
          <p:nvPr>
            <p:ph type="title"/>
          </p:nvPr>
        </p:nvSpPr>
        <p:spPr>
          <a:xfrm>
            <a:off x="457200" y="274638"/>
            <a:ext cx="8229600" cy="868362"/>
          </a:xfrm>
        </p:spPr>
        <p:txBody>
          <a:bodyPr>
            <a:normAutofit fontScale="90000"/>
          </a:bodyPr>
          <a:lstStyle/>
          <a:p>
            <a:r>
              <a:rPr lang="pt-PT" dirty="0" smtClean="0"/>
              <a:t>Experiências Religiosas no Astral </a:t>
            </a:r>
            <a:endParaRPr lang="pt-PT"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143000"/>
            <a:ext cx="8229600" cy="5029200"/>
          </a:xfrm>
        </p:spPr>
        <p:txBody>
          <a:bodyPr>
            <a:normAutofit lnSpcReduction="10000"/>
          </a:bodyPr>
          <a:lstStyle/>
          <a:p>
            <a:r>
              <a:rPr lang="pt-PT" sz="2000" i="1" dirty="0" smtClean="0"/>
              <a:t>“Cada ente humano é o seu próprio e absoluto legislador; o dispensador de glória ou aflição a si mesmo, o </a:t>
            </a:r>
            <a:r>
              <a:rPr lang="pt-PT" sz="2000" i="1" dirty="0" err="1" smtClean="0"/>
              <a:t>decretador</a:t>
            </a:r>
            <a:r>
              <a:rPr lang="pt-PT" sz="2000" i="1" dirty="0" smtClean="0"/>
              <a:t> de sua vida, seu prémio, seu castigo”</a:t>
            </a:r>
            <a:r>
              <a:rPr lang="pt-PT" sz="2000" dirty="0" smtClean="0"/>
              <a:t>;</a:t>
            </a:r>
          </a:p>
          <a:p>
            <a:r>
              <a:rPr lang="pt-PT" sz="2000" dirty="0" smtClean="0"/>
              <a:t>No plano astral, a consciência da alma impõe-se, e a fraca e quieta voz que talvez era sufocada durante a vida terrena, fala em tons de trombeta e a alma ouve e lhe obedece;</a:t>
            </a:r>
          </a:p>
          <a:p>
            <a:r>
              <a:rPr lang="pt-PT" sz="2000" i="1" dirty="0" smtClean="0"/>
              <a:t>“O melhor que nele há, o mais alto ideal de que o homem é capaz, revê e julga tudo o que nele é inferior a este ideal”</a:t>
            </a:r>
            <a:r>
              <a:rPr lang="pt-PT" sz="2000" dirty="0" smtClean="0"/>
              <a:t>;</a:t>
            </a:r>
          </a:p>
          <a:p>
            <a:r>
              <a:rPr lang="pt-PT" sz="2000" dirty="0" smtClean="0"/>
              <a:t>A infinita Lei Cósmica pode ser interpretada como uma disciplina que encoraja o desenvolvimento das </a:t>
            </a:r>
            <a:r>
              <a:rPr lang="pt-PT" sz="2000" i="1" u="sng" dirty="0" smtClean="0"/>
              <a:t>boas</a:t>
            </a:r>
            <a:r>
              <a:rPr lang="pt-PT" sz="2000" dirty="0" smtClean="0"/>
              <a:t> qualidades da alma e a expurgação das </a:t>
            </a:r>
            <a:r>
              <a:rPr lang="pt-PT" sz="2000" i="1" u="sng" dirty="0" smtClean="0"/>
              <a:t>más</a:t>
            </a:r>
            <a:r>
              <a:rPr lang="pt-PT" sz="2000" dirty="0" smtClean="0"/>
              <a:t>;</a:t>
            </a:r>
          </a:p>
          <a:p>
            <a:r>
              <a:rPr lang="pt-PT" sz="2000" dirty="0" smtClean="0"/>
              <a:t>As crenças fornecem o ambiente necessário e a sua consciência o condena ao castigo que em que ele crê, se crê num inferno de enxofre em chamas onde sofrerás as torturas pelos  pecados  causados na terra, assim o encontrará (TODAS  EM SUA IMAGINAÇÃO);</a:t>
            </a:r>
          </a:p>
          <a:p>
            <a:endParaRPr lang="pt-PT" sz="2000" dirty="0"/>
          </a:p>
        </p:txBody>
      </p:sp>
      <p:sp>
        <p:nvSpPr>
          <p:cNvPr id="2" name="Título 1"/>
          <p:cNvSpPr>
            <a:spLocks noGrp="1"/>
          </p:cNvSpPr>
          <p:nvPr>
            <p:ph type="title"/>
          </p:nvPr>
        </p:nvSpPr>
        <p:spPr>
          <a:xfrm>
            <a:off x="457200" y="274638"/>
            <a:ext cx="8229600" cy="792162"/>
          </a:xfrm>
        </p:spPr>
        <p:txBody>
          <a:bodyPr>
            <a:normAutofit/>
          </a:bodyPr>
          <a:lstStyle/>
          <a:p>
            <a:r>
              <a:rPr lang="pt-PT" dirty="0" smtClean="0"/>
              <a:t>Os Céus e os Infernos Astrais</a:t>
            </a:r>
            <a:endParaRPr lang="pt-PT"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229600" cy="4864291"/>
          </a:xfrm>
        </p:spPr>
        <p:txBody>
          <a:bodyPr>
            <a:normAutofit/>
          </a:bodyPr>
          <a:lstStyle/>
          <a:p>
            <a:r>
              <a:rPr lang="pt-PT" sz="2000" dirty="0" smtClean="0"/>
              <a:t>“</a:t>
            </a:r>
            <a:r>
              <a:rPr lang="pt-PT" sz="2000" i="1" dirty="0" smtClean="0"/>
              <a:t>O maior sofrimento de uma alma </a:t>
            </a:r>
            <a:r>
              <a:rPr lang="pt-PT" sz="2000" i="1" dirty="0" err="1" smtClean="0"/>
              <a:t>desencarnada</a:t>
            </a:r>
            <a:r>
              <a:rPr lang="pt-PT" sz="2000" i="1" dirty="0" smtClean="0"/>
              <a:t>, possuidora de inteligência e cultura, provem, da percepção do efeito das boas acções e dos bons pensamentos em sua vida terrestre, e semelhante percepção dos resultados dos maus pensamentos e das más obras em vida na terra</a:t>
            </a:r>
            <a:r>
              <a:rPr lang="pt-PT" sz="2000" dirty="0" smtClean="0"/>
              <a:t>”;</a:t>
            </a:r>
          </a:p>
          <a:p>
            <a:r>
              <a:rPr lang="pt-PT" sz="2000" dirty="0" smtClean="0"/>
              <a:t>Não há no plano astral, nem as eternas bem aventuranças, nem eternas penas, as experiencias passam e a alma emerge novamente na vida terrestre, outra vez na Escola da Vida, no Seminário de Deus;</a:t>
            </a:r>
          </a:p>
          <a:p>
            <a:r>
              <a:rPr lang="pt-PT" sz="2000" dirty="0" smtClean="0"/>
              <a:t>Existem gozos experimentados que não tem nada haver com as boas ou más acções, provem do impulso de expressar suas próprias faculdades criativas, exercendo o intelecto com um poder aumentado;</a:t>
            </a:r>
          </a:p>
          <a:p>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Os Céus e os Infernos Astrais</a:t>
            </a:r>
            <a:endParaRPr lang="pt-PT"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143000"/>
            <a:ext cx="8229600" cy="4864291"/>
          </a:xfrm>
        </p:spPr>
        <p:txBody>
          <a:bodyPr>
            <a:normAutofit/>
          </a:bodyPr>
          <a:lstStyle/>
          <a:p>
            <a:r>
              <a:rPr lang="pt-PT" sz="2000" dirty="0" smtClean="0"/>
              <a:t>A vida terrena impossibilita expressarmos plenamente o impulso criador;</a:t>
            </a:r>
          </a:p>
          <a:p>
            <a:r>
              <a:rPr lang="pt-PT" sz="2000" dirty="0" smtClean="0"/>
              <a:t>A alma recebe e armazena enquanto está no plano astral a energia que a torna capaz de manifestar em seguida, na próxima vida terrestre, poderes que nem tinha sonhado;</a:t>
            </a:r>
          </a:p>
          <a:p>
            <a:r>
              <a:rPr lang="pt-PT" sz="2000" dirty="0" smtClean="0"/>
              <a:t>As faculdades </a:t>
            </a:r>
            <a:r>
              <a:rPr lang="pt-PT" sz="2000" dirty="0" err="1" smtClean="0"/>
              <a:t>superconscientes</a:t>
            </a:r>
            <a:r>
              <a:rPr lang="pt-PT" sz="2000" dirty="0" smtClean="0"/>
              <a:t> da mente da alma praticam e progridem nas tarefas da próxima vida terrestre;</a:t>
            </a:r>
          </a:p>
          <a:p>
            <a:r>
              <a:rPr lang="pt-PT" sz="2000" dirty="0" smtClean="0"/>
              <a:t>A alma está plenamente consciente das operações das faculdades </a:t>
            </a:r>
            <a:r>
              <a:rPr lang="pt-PT" sz="2000" dirty="0" err="1" smtClean="0"/>
              <a:t>superconscientes</a:t>
            </a:r>
            <a:r>
              <a:rPr lang="pt-PT" sz="2000" dirty="0" smtClean="0"/>
              <a:t>, sente o maior prazer nesse trabalho do aperfeiçoamento e desenvolvimento;</a:t>
            </a:r>
          </a:p>
          <a:p>
            <a:r>
              <a:rPr lang="pt-PT" sz="2000" dirty="0" smtClean="0"/>
              <a:t>Toda a expressão e manifestação é executada pelo amor à obra, pelo prazer de criar, pelo êxtase do aperfeiçoamento não pela simples esperança de recompensa;</a:t>
            </a:r>
          </a:p>
          <a:p>
            <a:endParaRPr lang="pt-PT" sz="2000" dirty="0"/>
          </a:p>
        </p:txBody>
      </p:sp>
      <p:sp>
        <p:nvSpPr>
          <p:cNvPr id="2" name="Título 1"/>
          <p:cNvSpPr>
            <a:spLocks noGrp="1"/>
          </p:cNvSpPr>
          <p:nvPr>
            <p:ph type="title"/>
          </p:nvPr>
        </p:nvSpPr>
        <p:spPr>
          <a:xfrm>
            <a:off x="0" y="274638"/>
            <a:ext cx="9144000" cy="715962"/>
          </a:xfrm>
        </p:spPr>
        <p:txBody>
          <a:bodyPr>
            <a:noAutofit/>
          </a:bodyPr>
          <a:lstStyle/>
          <a:p>
            <a:pPr algn="ctr"/>
            <a:r>
              <a:rPr lang="pt-PT" sz="3600" dirty="0" smtClean="0"/>
              <a:t>Expressão Astral das Aspirações da Alma</a:t>
            </a:r>
            <a:endParaRPr lang="pt-PT" sz="3600" dirty="0"/>
          </a:p>
        </p:txBody>
      </p:sp>
      <p:sp>
        <p:nvSpPr>
          <p:cNvPr id="4" name="CaixaDeTexto 3"/>
          <p:cNvSpPr txBox="1"/>
          <p:nvPr/>
        </p:nvSpPr>
        <p:spPr>
          <a:xfrm>
            <a:off x="2209800" y="5410200"/>
            <a:ext cx="3297698" cy="1077218"/>
          </a:xfrm>
          <a:prstGeom prst="rect">
            <a:avLst/>
          </a:prstGeom>
          <a:noFill/>
        </p:spPr>
        <p:txBody>
          <a:bodyPr wrap="none" rtlCol="0">
            <a:spAutoFit/>
          </a:bodyPr>
          <a:lstStyle/>
          <a:p>
            <a:r>
              <a:rPr lang="pt-PT" sz="1600" i="1" dirty="0" smtClean="0"/>
              <a:t>Ao Mestre somente compete</a:t>
            </a:r>
          </a:p>
          <a:p>
            <a:r>
              <a:rPr lang="pt-PT" sz="1600" i="1" dirty="0" smtClean="0"/>
              <a:t>Louvar-nos ou nos censurar;</a:t>
            </a:r>
          </a:p>
          <a:p>
            <a:r>
              <a:rPr lang="pt-PT" sz="1600" i="1" dirty="0" smtClean="0"/>
              <a:t>Ninguém por dinheiro ou por fama</a:t>
            </a:r>
          </a:p>
          <a:p>
            <a:r>
              <a:rPr lang="pt-PT" sz="1600" i="1" dirty="0" smtClean="0"/>
              <a:t>Então, se verá trabalhar;</a:t>
            </a:r>
            <a:endParaRPr lang="pt-PT" sz="1600" i="1" dirty="0"/>
          </a:p>
        </p:txBody>
      </p:sp>
      <p:sp>
        <p:nvSpPr>
          <p:cNvPr id="5" name="CaixaDeTexto 4"/>
          <p:cNvSpPr txBox="1"/>
          <p:nvPr/>
        </p:nvSpPr>
        <p:spPr>
          <a:xfrm>
            <a:off x="5562600" y="5791200"/>
            <a:ext cx="2818400" cy="1077218"/>
          </a:xfrm>
          <a:prstGeom prst="rect">
            <a:avLst/>
          </a:prstGeom>
          <a:noFill/>
        </p:spPr>
        <p:txBody>
          <a:bodyPr wrap="none" rtlCol="0">
            <a:spAutoFit/>
          </a:bodyPr>
          <a:lstStyle/>
          <a:p>
            <a:r>
              <a:rPr lang="pt-PT" sz="1600" i="1" dirty="0" smtClean="0"/>
              <a:t>Mas cada um fará sua obra</a:t>
            </a:r>
          </a:p>
          <a:p>
            <a:r>
              <a:rPr lang="pt-PT" sz="1600" i="1" dirty="0" smtClean="0"/>
              <a:t>Somente por ter-lhe amor,</a:t>
            </a:r>
          </a:p>
          <a:p>
            <a:r>
              <a:rPr lang="pt-PT" sz="1600" i="1" dirty="0" smtClean="0"/>
              <a:t>Segundo seu próprio espírito</a:t>
            </a:r>
          </a:p>
          <a:p>
            <a:r>
              <a:rPr lang="pt-PT" sz="1600" i="1" dirty="0" smtClean="0"/>
              <a:t>Disposto a servir ao Senhor.</a:t>
            </a:r>
            <a:endParaRPr lang="pt-PT" sz="1600" i="1" dirty="0"/>
          </a:p>
        </p:txBody>
      </p:sp>
      <p:sp>
        <p:nvSpPr>
          <p:cNvPr id="6" name="CaixaDeTexto 5"/>
          <p:cNvSpPr txBox="1"/>
          <p:nvPr/>
        </p:nvSpPr>
        <p:spPr>
          <a:xfrm>
            <a:off x="1295400" y="5486400"/>
            <a:ext cx="790601" cy="307777"/>
          </a:xfrm>
          <a:prstGeom prst="rect">
            <a:avLst/>
          </a:prstGeom>
          <a:noFill/>
        </p:spPr>
        <p:txBody>
          <a:bodyPr wrap="none" rtlCol="0">
            <a:spAutoFit/>
          </a:bodyPr>
          <a:lstStyle/>
          <a:p>
            <a:r>
              <a:rPr lang="pt-PT" sz="1400" b="1" i="1" dirty="0" err="1" smtClean="0"/>
              <a:t>Kipling</a:t>
            </a:r>
            <a:endParaRPr lang="pt-PT" sz="1400" b="1" i="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371600"/>
            <a:ext cx="8229600" cy="4635691"/>
          </a:xfrm>
        </p:spPr>
        <p:txBody>
          <a:bodyPr>
            <a:normAutofit/>
          </a:bodyPr>
          <a:lstStyle/>
          <a:p>
            <a:r>
              <a:rPr lang="pt-PT" sz="2000" dirty="0" smtClean="0"/>
              <a:t>A pessoa que sente que seria um génio, se pudesse expressar o que tem dentro de si, achará boa oportunidade no astral, e se a semente for bem plantada no rico solo da mentalidade, aparecerá a flor e o fruto na próxima encarnação;</a:t>
            </a:r>
          </a:p>
          <a:p>
            <a:r>
              <a:rPr lang="pt-PT" sz="2000" dirty="0" smtClean="0"/>
              <a:t>A vida terrestre é como a fase da lagarta, que sente em si algo que não pode expressar e que ela mesma não compreende bem;</a:t>
            </a:r>
          </a:p>
          <a:p>
            <a:r>
              <a:rPr lang="pt-PT" sz="2000" dirty="0" smtClean="0"/>
              <a:t>A vida astral é como a fase da crisálida, durante a qual está formando a futura linda borboleta e onde as asas coloridas já existem em forma astral;</a:t>
            </a:r>
          </a:p>
          <a:p>
            <a:r>
              <a:rPr lang="pt-PT" sz="2000" dirty="0" smtClean="0"/>
              <a:t>A vida na seguinte encarnação é como a fase da borboleta, em que o ideal sentido no primeiro estado e mentalmente experimentado  no  segundo,  torna-se  plenamente manifesto e activo</a:t>
            </a:r>
            <a:endParaRPr lang="pt-PT" sz="2000" dirty="0"/>
          </a:p>
        </p:txBody>
      </p:sp>
      <p:sp>
        <p:nvSpPr>
          <p:cNvPr id="3" name="Título 2"/>
          <p:cNvSpPr>
            <a:spLocks noGrp="1"/>
          </p:cNvSpPr>
          <p:nvPr>
            <p:ph type="title"/>
          </p:nvPr>
        </p:nvSpPr>
        <p:spPr>
          <a:xfrm>
            <a:off x="457200" y="274638"/>
            <a:ext cx="8229600" cy="944562"/>
          </a:xfrm>
        </p:spPr>
        <p:txBody>
          <a:bodyPr>
            <a:noAutofit/>
          </a:bodyPr>
          <a:lstStyle/>
          <a:p>
            <a:pPr algn="ctr"/>
            <a:r>
              <a:rPr lang="pt-PT" sz="3600" dirty="0" smtClean="0"/>
              <a:t>Expressão Astral das Aspirações da Alma</a:t>
            </a:r>
            <a:endParaRPr lang="pt-PT" sz="36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9200"/>
            <a:ext cx="8229600" cy="5105400"/>
          </a:xfrm>
        </p:spPr>
        <p:txBody>
          <a:bodyPr>
            <a:normAutofit lnSpcReduction="10000"/>
          </a:bodyPr>
          <a:lstStyle/>
          <a:p>
            <a:r>
              <a:rPr lang="pt-PT" sz="2000" dirty="0" smtClean="0"/>
              <a:t>“As qualidades morais e espirituais hão de achar um campo onde suas energias possam estender-se”. </a:t>
            </a:r>
            <a:r>
              <a:rPr lang="pt-PT" sz="2000" dirty="0" err="1" smtClean="0"/>
              <a:t>Devakhan</a:t>
            </a:r>
            <a:r>
              <a:rPr lang="pt-PT" sz="2000" dirty="0" smtClean="0"/>
              <a:t> (a parte superior do Plano Astral) é tal campo;</a:t>
            </a:r>
          </a:p>
          <a:p>
            <a:r>
              <a:rPr lang="pt-PT" sz="2000" dirty="0" smtClean="0"/>
              <a:t>Todos os grandes projectos de reforma moral, as investigações intelectuais dos princípios abstractos da Natureza e todas as aspirações divinas e espirituais que enchem a parte mais luminosa da vida, chegam a dar frutos no </a:t>
            </a:r>
            <a:r>
              <a:rPr lang="pt-PT" sz="2000" dirty="0" err="1" smtClean="0"/>
              <a:t>Devakhan</a:t>
            </a:r>
            <a:r>
              <a:rPr lang="pt-PT" sz="2000" dirty="0" smtClean="0"/>
              <a:t>;</a:t>
            </a:r>
          </a:p>
          <a:p>
            <a:r>
              <a:rPr lang="pt-PT" sz="2000" dirty="0" smtClean="0"/>
              <a:t>A alma espiritual não tem substancia, nem é limitada a um lugar com um limitado horizonte de percepções ao redor de si;</a:t>
            </a:r>
          </a:p>
          <a:p>
            <a:r>
              <a:rPr lang="pt-PT" sz="2000" dirty="0" smtClean="0"/>
              <a:t>A Natureza não ilude no plano astral, mas manifesta-se ali com efeito muito mais real que no plano material;</a:t>
            </a:r>
          </a:p>
          <a:p>
            <a:r>
              <a:rPr lang="pt-PT" sz="2000" dirty="0" smtClean="0"/>
              <a:t>Nunca foi erguido um edifício, uma ponte, ou outra qualquer obra importante das mãos humanas, sem terem sido primeiramente criados na mente de alguém;</a:t>
            </a:r>
          </a:p>
          <a:p>
            <a:endParaRPr lang="pt-PT" sz="2000" dirty="0" smtClean="0"/>
          </a:p>
          <a:p>
            <a:endParaRPr lang="pt-PT" sz="2000" dirty="0" smtClean="0"/>
          </a:p>
          <a:p>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Ocupações no Plano Astral</a:t>
            </a:r>
            <a:endParaRPr lang="pt-PT" dirty="0"/>
          </a:p>
        </p:txBody>
      </p:sp>
      <p:sp>
        <p:nvSpPr>
          <p:cNvPr id="4" name="CaixaDeTexto 3"/>
          <p:cNvSpPr txBox="1"/>
          <p:nvPr/>
        </p:nvSpPr>
        <p:spPr>
          <a:xfrm>
            <a:off x="3657600" y="6096000"/>
            <a:ext cx="4876800" cy="584775"/>
          </a:xfrm>
          <a:prstGeom prst="rect">
            <a:avLst/>
          </a:prstGeom>
          <a:noFill/>
        </p:spPr>
        <p:txBody>
          <a:bodyPr wrap="square" rtlCol="0">
            <a:spAutoFit/>
          </a:bodyPr>
          <a:lstStyle/>
          <a:p>
            <a:r>
              <a:rPr lang="pt-PT" sz="1600" i="1" dirty="0" smtClean="0"/>
              <a:t>Ah! </a:t>
            </a:r>
            <a:r>
              <a:rPr lang="pt-PT" sz="1600" i="1" dirty="0" err="1" smtClean="0"/>
              <a:t>Maya</a:t>
            </a:r>
            <a:r>
              <a:rPr lang="pt-PT" sz="1600" i="1" dirty="0" smtClean="0"/>
              <a:t>, </a:t>
            </a:r>
            <a:r>
              <a:rPr lang="pt-PT" sz="1600" i="1" dirty="0" err="1" smtClean="0"/>
              <a:t>Maya</a:t>
            </a:r>
            <a:r>
              <a:rPr lang="pt-PT" sz="1600" i="1" dirty="0" smtClean="0"/>
              <a:t>, mãe da ilusão! Quando aprenderemos a elevar-nos acima do teu encanto!</a:t>
            </a:r>
            <a:endParaRPr lang="pt-PT" sz="1600" i="1"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95400"/>
            <a:ext cx="8229600" cy="5257800"/>
          </a:xfrm>
        </p:spPr>
        <p:txBody>
          <a:bodyPr>
            <a:normAutofit lnSpcReduction="10000"/>
          </a:bodyPr>
          <a:lstStyle/>
          <a:p>
            <a:r>
              <a:rPr lang="pt-PT" sz="2000" dirty="0" smtClean="0"/>
              <a:t>“Conhecer-nos-emos lá do um ao outro?”</a:t>
            </a:r>
          </a:p>
          <a:p>
            <a:r>
              <a:rPr lang="pt-PT" sz="2000" dirty="0" smtClean="0"/>
              <a:t>Não seria céu para o homem comum um céu que, embora lhe fornecesse todo outro gozo e satisfação, não lhe proporcionasse também companhia e associação com os entes que lhe eram caros na terra;</a:t>
            </a:r>
          </a:p>
          <a:p>
            <a:r>
              <a:rPr lang="pt-PT" sz="2000" dirty="0" smtClean="0"/>
              <a:t>Se não oferecesse a segurança da continuidade da companhia e associação, o céu pareceria um lugar sombrio e escuro à alma do homem comum;</a:t>
            </a:r>
          </a:p>
          <a:p>
            <a:r>
              <a:rPr lang="pt-PT" sz="2000" dirty="0" smtClean="0"/>
              <a:t>Despindo e depondo os envoltórios do corpo físico, a alma encontra-se capaz de entrar em relações interiores. Quando os fogos astrais queimaram os resíduos das atracões inferiores, a alma passa a funcionar em planos mais altos de associação;</a:t>
            </a:r>
          </a:p>
          <a:p>
            <a:r>
              <a:rPr lang="pt-PT" sz="2000" dirty="0" smtClean="0"/>
              <a:t>As relações entre pais e filhos, entre irmãos e irmãs entre amigos, raras vezes se aproximam do ideal que reside sempre no coração humano. Quando na nossa vida vemos tal afeição, sentimo-nos tocados no intimo da alma;</a:t>
            </a:r>
          </a:p>
          <a:p>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Os Companheiros do Astral</a:t>
            </a:r>
            <a:endParaRPr lang="pt-PT"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066801"/>
            <a:ext cx="8229600" cy="1371599"/>
          </a:xfrm>
        </p:spPr>
        <p:txBody>
          <a:bodyPr>
            <a:normAutofit/>
          </a:bodyPr>
          <a:lstStyle/>
          <a:p>
            <a:r>
              <a:rPr lang="pt-PT" sz="2000" dirty="0" smtClean="0"/>
              <a:t>Só na harmonia da música, nas rítmicas cadencias da melhor poesia ou nas linhas de uma grande obra de arte, pode a alma humana apanhar um vislumbre do verdadeiro AMOR os degraus superiores do plano astral;</a:t>
            </a:r>
            <a:endParaRPr lang="pt-PT" sz="2000" dirty="0"/>
          </a:p>
        </p:txBody>
      </p:sp>
      <p:sp>
        <p:nvSpPr>
          <p:cNvPr id="3" name="Título 2"/>
          <p:cNvSpPr>
            <a:spLocks noGrp="1"/>
          </p:cNvSpPr>
          <p:nvPr>
            <p:ph type="title"/>
          </p:nvPr>
        </p:nvSpPr>
        <p:spPr>
          <a:xfrm>
            <a:off x="457200" y="274638"/>
            <a:ext cx="8229600" cy="792162"/>
          </a:xfrm>
        </p:spPr>
        <p:txBody>
          <a:bodyPr/>
          <a:lstStyle/>
          <a:p>
            <a:r>
              <a:rPr lang="pt-PT" dirty="0" smtClean="0"/>
              <a:t>Os Companheiros do Astral</a:t>
            </a:r>
            <a:endParaRPr lang="pt-PT" dirty="0"/>
          </a:p>
        </p:txBody>
      </p:sp>
      <p:sp>
        <p:nvSpPr>
          <p:cNvPr id="4" name="CaixaDeTexto 3"/>
          <p:cNvSpPr txBox="1"/>
          <p:nvPr/>
        </p:nvSpPr>
        <p:spPr>
          <a:xfrm>
            <a:off x="1752600" y="2438400"/>
            <a:ext cx="7162800" cy="1077218"/>
          </a:xfrm>
          <a:prstGeom prst="rect">
            <a:avLst/>
          </a:prstGeom>
          <a:noFill/>
        </p:spPr>
        <p:txBody>
          <a:bodyPr wrap="square" rtlCol="0">
            <a:spAutoFit/>
          </a:bodyPr>
          <a:lstStyle/>
          <a:p>
            <a:r>
              <a:rPr lang="pt-PT" sz="1600" i="1" dirty="0" smtClean="0"/>
              <a:t>Como num desmaio, por um instante,</a:t>
            </a:r>
          </a:p>
          <a:p>
            <a:r>
              <a:rPr lang="pt-PT" sz="1600" i="1" dirty="0" smtClean="0"/>
              <a:t>Um outro Sol, inefável, me ofusca,</a:t>
            </a:r>
          </a:p>
          <a:p>
            <a:r>
              <a:rPr lang="pt-PT" sz="1600" i="1" dirty="0" smtClean="0"/>
              <a:t>E vi todos os orbes que conheci e outros desconhecidos e mais brilhantes.</a:t>
            </a:r>
          </a:p>
          <a:p>
            <a:r>
              <a:rPr lang="pt-PT" sz="1600" i="1" dirty="0" smtClean="0"/>
              <a:t>Vi, nesse instante, a terra do futuro, a terra do Céu.</a:t>
            </a:r>
            <a:endParaRPr lang="pt-PT" sz="1600" i="1" dirty="0"/>
          </a:p>
        </p:txBody>
      </p:sp>
      <p:pic>
        <p:nvPicPr>
          <p:cNvPr id="6" name="Imagem 5" descr="Walt_Whitman_edit_2.jpg"/>
          <p:cNvPicPr>
            <a:picLocks noChangeAspect="1"/>
          </p:cNvPicPr>
          <p:nvPr/>
        </p:nvPicPr>
        <p:blipFill>
          <a:blip r:embed="rId2" cstate="print"/>
          <a:stretch>
            <a:fillRect/>
          </a:stretch>
        </p:blipFill>
        <p:spPr>
          <a:xfrm>
            <a:off x="181476" y="3505200"/>
            <a:ext cx="2096510" cy="2590800"/>
          </a:xfrm>
          <a:prstGeom prst="rect">
            <a:avLst/>
          </a:prstGeom>
        </p:spPr>
      </p:pic>
      <p:sp>
        <p:nvSpPr>
          <p:cNvPr id="7" name="CaixaDeTexto 6"/>
          <p:cNvSpPr txBox="1"/>
          <p:nvPr/>
        </p:nvSpPr>
        <p:spPr>
          <a:xfrm>
            <a:off x="152400" y="3200400"/>
            <a:ext cx="941283" cy="307777"/>
          </a:xfrm>
          <a:prstGeom prst="rect">
            <a:avLst/>
          </a:prstGeom>
          <a:noFill/>
        </p:spPr>
        <p:txBody>
          <a:bodyPr wrap="none" rtlCol="0">
            <a:spAutoFit/>
          </a:bodyPr>
          <a:lstStyle/>
          <a:p>
            <a:r>
              <a:rPr lang="pt-PT" sz="1400" b="1" i="1" dirty="0" err="1" smtClean="0"/>
              <a:t>Whitman</a:t>
            </a:r>
            <a:endParaRPr lang="pt-PT" sz="1400" b="1" i="1" dirty="0"/>
          </a:p>
        </p:txBody>
      </p:sp>
      <p:sp>
        <p:nvSpPr>
          <p:cNvPr id="8" name="CaixaDeTexto 7"/>
          <p:cNvSpPr txBox="1"/>
          <p:nvPr/>
        </p:nvSpPr>
        <p:spPr>
          <a:xfrm>
            <a:off x="4038600" y="3733800"/>
            <a:ext cx="4572000" cy="1077218"/>
          </a:xfrm>
          <a:prstGeom prst="rect">
            <a:avLst/>
          </a:prstGeom>
          <a:noFill/>
        </p:spPr>
        <p:txBody>
          <a:bodyPr wrap="square" rtlCol="0">
            <a:spAutoFit/>
          </a:bodyPr>
          <a:lstStyle/>
          <a:p>
            <a:r>
              <a:rPr lang="pt-PT" sz="1600" i="1" dirty="0" smtClean="0"/>
              <a:t>Não posso conservar-me desperto, </a:t>
            </a:r>
          </a:p>
          <a:p>
            <a:r>
              <a:rPr lang="pt-PT" sz="1600" i="1" dirty="0" smtClean="0"/>
              <a:t>porque nada me parece como era dantes;</a:t>
            </a:r>
          </a:p>
          <a:p>
            <a:r>
              <a:rPr lang="pt-PT" sz="1600" i="1" dirty="0" smtClean="0"/>
              <a:t>Ou talvez estou desperto pela primeira vez, </a:t>
            </a:r>
          </a:p>
          <a:p>
            <a:r>
              <a:rPr lang="pt-PT" sz="1600" i="1" dirty="0" smtClean="0"/>
              <a:t>e tudo até agora tem sido apenas um sonho</a:t>
            </a:r>
            <a:endParaRPr lang="pt-PT" sz="1600" i="1" dirty="0"/>
          </a:p>
        </p:txBody>
      </p:sp>
      <p:sp>
        <p:nvSpPr>
          <p:cNvPr id="9" name="CaixaDeTexto 8"/>
          <p:cNvSpPr txBox="1"/>
          <p:nvPr/>
        </p:nvSpPr>
        <p:spPr>
          <a:xfrm>
            <a:off x="2514600" y="5181600"/>
            <a:ext cx="5486400" cy="1077218"/>
          </a:xfrm>
          <a:prstGeom prst="rect">
            <a:avLst/>
          </a:prstGeom>
          <a:noFill/>
        </p:spPr>
        <p:txBody>
          <a:bodyPr wrap="square" rtlCol="0">
            <a:spAutoFit/>
          </a:bodyPr>
          <a:lstStyle/>
          <a:p>
            <a:r>
              <a:rPr lang="pt-PT" sz="1600" i="1" dirty="0" smtClean="0"/>
              <a:t>Quando tenciono falar da melhor coisa que encontrei,</a:t>
            </a:r>
          </a:p>
          <a:p>
            <a:r>
              <a:rPr lang="pt-PT" sz="1600" i="1" dirty="0" smtClean="0"/>
              <a:t>A minha língua endurece e gagueja,</a:t>
            </a:r>
          </a:p>
          <a:p>
            <a:r>
              <a:rPr lang="pt-PT" sz="1600" i="1" dirty="0" smtClean="0"/>
              <a:t>O meu fôlego não quer obedecer a seus órgãos,</a:t>
            </a:r>
          </a:p>
          <a:p>
            <a:r>
              <a:rPr lang="pt-PT" sz="1600" i="1" dirty="0" smtClean="0"/>
              <a:t>Sou um homem mudo.</a:t>
            </a:r>
            <a:endParaRPr lang="pt-PT" sz="1600" i="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295400"/>
            <a:ext cx="8229600" cy="4711891"/>
          </a:xfrm>
        </p:spPr>
        <p:txBody>
          <a:bodyPr>
            <a:normAutofit/>
          </a:bodyPr>
          <a:lstStyle/>
          <a:p>
            <a:pPr lvl="0"/>
            <a:r>
              <a:rPr lang="pt-PT" sz="2000" dirty="0" smtClean="0"/>
              <a:t>Há uma palavra que, melhor que todas as outras, expressa o sentido espiritual e o desígnio dos planos superiores e dos seus fenómenos: essa palavra é AMOR! E este Amor é o  “Amor Perfeito que afugenta todo temor”; a sua flor é a Alegria e o seu fruto é a PAZ!</a:t>
            </a:r>
          </a:p>
          <a:p>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Os Companheiros do Astral</a:t>
            </a:r>
            <a:endParaRPr lang="pt-PT"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9200"/>
            <a:ext cx="8229600" cy="5257800"/>
          </a:xfrm>
        </p:spPr>
        <p:txBody>
          <a:bodyPr>
            <a:normAutofit/>
          </a:bodyPr>
          <a:lstStyle/>
          <a:p>
            <a:r>
              <a:rPr lang="pt-PT" sz="2000" dirty="0" smtClean="0"/>
              <a:t>Há duas espécies de comunicações entre pessoas encarnadas e almas </a:t>
            </a:r>
            <a:r>
              <a:rPr lang="pt-PT" sz="2000" dirty="0" err="1" smtClean="0"/>
              <a:t>desencarnadas</a:t>
            </a:r>
            <a:r>
              <a:rPr lang="pt-PT" sz="2000" dirty="0" smtClean="0"/>
              <a:t>:</a:t>
            </a:r>
          </a:p>
          <a:p>
            <a:pPr marL="880110" lvl="1" indent="-514350">
              <a:buFont typeface="Wingdings" pitchFamily="2" charset="2"/>
              <a:buChar char="§"/>
            </a:pPr>
            <a:r>
              <a:rPr lang="pt-PT" sz="2000" dirty="0" smtClean="0"/>
              <a:t>Os casos em que as almas </a:t>
            </a:r>
            <a:r>
              <a:rPr lang="pt-PT" sz="2000" dirty="0" err="1" smtClean="0"/>
              <a:t>desencarnadas</a:t>
            </a:r>
            <a:r>
              <a:rPr lang="pt-PT" sz="2000" dirty="0" smtClean="0"/>
              <a:t>, de uma ordem baixa, que ainda estão “presas à terra”, manifestam a sua presença a pessoas que ainda vivem na carne;</a:t>
            </a:r>
          </a:p>
          <a:p>
            <a:pPr marL="880110" lvl="1" indent="-514350">
              <a:buFont typeface="Wingdings" pitchFamily="2" charset="2"/>
              <a:buChar char="§"/>
            </a:pPr>
            <a:r>
              <a:rPr lang="pt-PT" sz="2000" dirty="0" smtClean="0"/>
              <a:t>Os casos da animação de “cascões astrais”;</a:t>
            </a:r>
          </a:p>
          <a:p>
            <a:pPr marL="880110" lvl="1" indent="-514350">
              <a:buFont typeface="Wingdings" pitchFamily="2" charset="2"/>
              <a:buChar char="§"/>
            </a:pPr>
            <a:r>
              <a:rPr lang="pt-PT" sz="2000" dirty="0" smtClean="0"/>
              <a:t>A classe superior dos fenómenos , consiste nos casos em que as almas do plano astral superior manifestam a sua presença a pessoas que vivem na terra.	</a:t>
            </a:r>
          </a:p>
          <a:p>
            <a:r>
              <a:rPr lang="pt-PT" sz="2000" dirty="0" smtClean="0"/>
              <a:t>A alma encarnada é consolada e fortalecida pelo sentimento da união e proximidade da alma </a:t>
            </a:r>
            <a:r>
              <a:rPr lang="pt-PT" sz="2000" dirty="0" err="1" smtClean="0"/>
              <a:t>desencarnada</a:t>
            </a:r>
            <a:r>
              <a:rPr lang="pt-PT" sz="2000" dirty="0" smtClean="0"/>
              <a:t> no plano astral;</a:t>
            </a:r>
          </a:p>
          <a:p>
            <a:r>
              <a:rPr lang="pt-PT" sz="2000" dirty="0" smtClean="0"/>
              <a:t>A alma </a:t>
            </a:r>
            <a:r>
              <a:rPr lang="pt-PT" sz="2000" dirty="0" err="1" smtClean="0"/>
              <a:t>desencarnada</a:t>
            </a:r>
            <a:r>
              <a:rPr lang="pt-PT" sz="2000" dirty="0" smtClean="0"/>
              <a:t> experimenta prazer e </a:t>
            </a:r>
            <a:r>
              <a:rPr lang="pt-PT" sz="2000" dirty="0" err="1" smtClean="0"/>
              <a:t>alegira</a:t>
            </a:r>
            <a:r>
              <a:rPr lang="pt-PT" sz="2000" dirty="0" smtClean="0"/>
              <a:t> do mesmo modo como os experimentaria na vida terrestre na aproximação;</a:t>
            </a:r>
          </a:p>
        </p:txBody>
      </p:sp>
      <p:sp>
        <p:nvSpPr>
          <p:cNvPr id="2" name="Título 1"/>
          <p:cNvSpPr>
            <a:spLocks noGrp="1"/>
          </p:cNvSpPr>
          <p:nvPr>
            <p:ph type="title"/>
          </p:nvPr>
        </p:nvSpPr>
        <p:spPr>
          <a:xfrm>
            <a:off x="457200" y="274638"/>
            <a:ext cx="8229600" cy="792162"/>
          </a:xfrm>
        </p:spPr>
        <p:txBody>
          <a:bodyPr/>
          <a:lstStyle/>
          <a:p>
            <a:r>
              <a:rPr lang="pt-PT" dirty="0" smtClean="0"/>
              <a:t>Da Comunicação Espiritual</a:t>
            </a:r>
            <a:endParaRPr lang="pt-PT"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229600" cy="4864291"/>
          </a:xfrm>
        </p:spPr>
        <p:txBody>
          <a:bodyPr>
            <a:normAutofit/>
          </a:bodyPr>
          <a:lstStyle/>
          <a:p>
            <a:r>
              <a:rPr lang="pt-PT" sz="2000" dirty="0" smtClean="0"/>
              <a:t>A prática da evocação de almas do  plano astral é uma perversão dos processos da Natureza;</a:t>
            </a:r>
          </a:p>
          <a:p>
            <a:r>
              <a:rPr lang="pt-PT" sz="2000" dirty="0" smtClean="0"/>
              <a:t>O verdadeiro amor prefere o dar ao receber; pensa mais no ente querido do que no seu próprio;</a:t>
            </a:r>
          </a:p>
          <a:p>
            <a:r>
              <a:rPr lang="pt-PT" sz="2000" dirty="0" smtClean="0"/>
              <a:t>Devemos enviar pensamentos de amor e simpatia, consolando-os e encorajando-os no desenvolvimento de seus planos superiores, e não arrasta-los de novo ao novo plano inferior, só para os ouvir dizer que estão bem;</a:t>
            </a:r>
          </a:p>
          <a:p>
            <a:r>
              <a:rPr lang="pt-PT" sz="2000" dirty="0" smtClean="0"/>
              <a:t>É mais digno que nós que ainda vivemos na carne, elevarmo-nos espiritualmente ao plano superior em que os nossos queridos estão, comunicarmos com eles por meio da compreensão e união espiritual, no silencio e sem palavras, no plano onde a alma fala à outra sem usar vocábulos e sem necessidade de presença </a:t>
            </a:r>
            <a:r>
              <a:rPr lang="pt-PT" sz="2000" dirty="0" err="1" smtClean="0"/>
              <a:t>fisica</a:t>
            </a:r>
            <a:r>
              <a:rPr lang="pt-PT" sz="2000" dirty="0" smtClean="0"/>
              <a:t>;</a:t>
            </a:r>
            <a:endParaRPr lang="pt-PT" sz="2000" dirty="0"/>
          </a:p>
        </p:txBody>
      </p:sp>
      <p:sp>
        <p:nvSpPr>
          <p:cNvPr id="3" name="Título 2"/>
          <p:cNvSpPr>
            <a:spLocks noGrp="1"/>
          </p:cNvSpPr>
          <p:nvPr>
            <p:ph type="title"/>
          </p:nvPr>
        </p:nvSpPr>
        <p:spPr>
          <a:xfrm>
            <a:off x="457200" y="274638"/>
            <a:ext cx="8229600" cy="792162"/>
          </a:xfrm>
        </p:spPr>
        <p:txBody>
          <a:bodyPr/>
          <a:lstStyle/>
          <a:p>
            <a:r>
              <a:rPr lang="pt-PT" dirty="0" smtClean="0"/>
              <a:t>Da Comunicação Espiritual</a:t>
            </a:r>
            <a:endParaRPr lang="pt-PT"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143000"/>
            <a:ext cx="8229600" cy="5181600"/>
          </a:xfrm>
        </p:spPr>
        <p:txBody>
          <a:bodyPr>
            <a:normAutofit/>
          </a:bodyPr>
          <a:lstStyle/>
          <a:p>
            <a:r>
              <a:rPr lang="pt-PT" sz="2000" dirty="0" smtClean="0"/>
              <a:t>Refere-se à ordem inferior de almas, que se recusam a levantar a sua vista mental acima das coisas e cenas de actividade e vida;</a:t>
            </a:r>
          </a:p>
          <a:p>
            <a:r>
              <a:rPr lang="pt-PT" sz="2000" dirty="0" smtClean="0"/>
              <a:t>Geralmente um dever não cumprido, um remorso ou anseios pelo bem-estar dos entes deixados na terra, normalmente andam no espaço em torno da pessoa ou lugar que a interessa, e em certos casos até pode ser visível;</a:t>
            </a:r>
          </a:p>
          <a:p>
            <a:r>
              <a:rPr lang="pt-PT" sz="2000" dirty="0" smtClean="0"/>
              <a:t>Estas alma infelizes não estão bem despertas no plano astral, nem bem despertas no plano terrestre, agem em ambos os planos como sonâmbulos, não levando uma vida normal em nenhum dos planos;</a:t>
            </a:r>
          </a:p>
          <a:p>
            <a:r>
              <a:rPr lang="pt-PT" sz="2000" dirty="0" smtClean="0"/>
              <a:t>As pessoas que vivem na ainda carne têm o dever de avisar mentalmente as pobres almas que a sua cena é no plano astral, que seu dever exige que deixem de se ocupar com cenas terrenas, e devem ceder à atracão para planos superiores, seguindo as leis da existência astral; </a:t>
            </a:r>
          </a:p>
          <a:p>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Almas presas à Terra</a:t>
            </a:r>
            <a:endParaRPr lang="pt-PT"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066800"/>
            <a:ext cx="8229600" cy="5334000"/>
          </a:xfrm>
        </p:spPr>
        <p:txBody>
          <a:bodyPr>
            <a:normAutofit/>
          </a:bodyPr>
          <a:lstStyle/>
          <a:p>
            <a:r>
              <a:rPr lang="pt-PT" sz="2000" dirty="0" smtClean="0"/>
              <a:t>A classe mais baixa é composta de almas de um grau muito baixo de desenvolvimento espiritual, onde predomina a animalidade;</a:t>
            </a:r>
          </a:p>
          <a:p>
            <a:r>
              <a:rPr lang="pt-PT" sz="2000" dirty="0" smtClean="0"/>
              <a:t>Permanecem pouco tempo no plano astral voltando a encarnar em ambientes que correspondem à sua natureza, atraídas pelas leis de afinidade espiritual;</a:t>
            </a:r>
          </a:p>
          <a:p>
            <a:r>
              <a:rPr lang="pt-PT" sz="2000" dirty="0" smtClean="0"/>
              <a:t>Conservai a vossa mente fixada nas verdades mais elevadas do espírito e na vida superior da alma, desviai a vossa face das formas inferiores dos fenómenos psíquicos; não procureis absolutamente “fenómenos”, mas buscai sempre a Verdade que, uma vez achada, vos dá o conhecimento de todas as coisas. Procurai sempre a luz solar do Espírito e evitai os enganadores </a:t>
            </a:r>
            <a:r>
              <a:rPr lang="pt-PT" sz="2000" dirty="0" err="1" smtClean="0"/>
              <a:t>vagalumes</a:t>
            </a:r>
            <a:r>
              <a:rPr lang="pt-PT" sz="2000" dirty="0" smtClean="0"/>
              <a:t> do psíquico lunar.</a:t>
            </a:r>
          </a:p>
          <a:p>
            <a:endParaRPr lang="pt-PT" sz="2000" dirty="0" smtClean="0"/>
          </a:p>
          <a:p>
            <a:endParaRPr lang="pt-PT" sz="2000" dirty="0"/>
          </a:p>
        </p:txBody>
      </p:sp>
      <p:sp>
        <p:nvSpPr>
          <p:cNvPr id="3" name="Título 2"/>
          <p:cNvSpPr>
            <a:spLocks noGrp="1"/>
          </p:cNvSpPr>
          <p:nvPr>
            <p:ph type="title"/>
          </p:nvPr>
        </p:nvSpPr>
        <p:spPr>
          <a:xfrm>
            <a:off x="457200" y="274638"/>
            <a:ext cx="8229600" cy="792162"/>
          </a:xfrm>
        </p:spPr>
        <p:txBody>
          <a:bodyPr/>
          <a:lstStyle/>
          <a:p>
            <a:r>
              <a:rPr lang="pt-PT" dirty="0" smtClean="0"/>
              <a:t>Almas presas à Terra</a:t>
            </a:r>
            <a:endParaRPr lang="pt-PT"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19200"/>
            <a:ext cx="8229600" cy="4788091"/>
          </a:xfrm>
        </p:spPr>
        <p:txBody>
          <a:bodyPr>
            <a:normAutofit/>
          </a:bodyPr>
          <a:lstStyle/>
          <a:p>
            <a:r>
              <a:rPr lang="pt-PT" sz="2000" dirty="0" smtClean="0"/>
              <a:t>Cascões Astrais são os corpos astrais abandonados pela a alma que acordou do sono astral, também denominado duplo </a:t>
            </a:r>
            <a:r>
              <a:rPr lang="pt-PT" sz="2000" dirty="0" err="1" smtClean="0"/>
              <a:t>etérico</a:t>
            </a:r>
            <a:r>
              <a:rPr lang="pt-PT" sz="2000" dirty="0" smtClean="0"/>
              <a:t>, Linga </a:t>
            </a:r>
            <a:r>
              <a:rPr lang="pt-PT" sz="2000" dirty="0" err="1" smtClean="0"/>
              <a:t>Sharira</a:t>
            </a:r>
            <a:r>
              <a:rPr lang="pt-PT" sz="2000" dirty="0" smtClean="0"/>
              <a:t> (para os hindus);</a:t>
            </a:r>
          </a:p>
          <a:p>
            <a:r>
              <a:rPr lang="pt-PT" sz="2000" dirty="0" smtClean="0"/>
              <a:t>Não tem vida nem inteligência, quando abandonado flutua na atmosfera astral inferior até se resolver em seus elementos originais;</a:t>
            </a:r>
          </a:p>
          <a:p>
            <a:r>
              <a:rPr lang="pt-PT" sz="2000" dirty="0" smtClean="0"/>
              <a:t>“Em algumas sessões mediúnicas, os cascões astrais são materializados pela vitalidade do médium e falam com os que os rodeiam de um modo incoerente…”;</a:t>
            </a:r>
          </a:p>
          <a:p>
            <a:r>
              <a:rPr lang="pt-PT" sz="2000" dirty="0" smtClean="0"/>
              <a:t>O público comum, não possuindo as necessárias informações, facilmente cai no erro de supor que tais fenómenos sejam uma manifestação de “regresso do espírito”;</a:t>
            </a:r>
          </a:p>
          <a:p>
            <a:endParaRPr lang="pt-PT" sz="2000" dirty="0" smtClean="0"/>
          </a:p>
          <a:p>
            <a:endParaRPr lang="pt-PT" sz="2000" dirty="0" smtClean="0"/>
          </a:p>
          <a:p>
            <a:endParaRPr lang="pt-PT" sz="2000" dirty="0" smtClean="0"/>
          </a:p>
          <a:p>
            <a:endParaRPr lang="pt-PT" sz="2000" dirty="0"/>
          </a:p>
        </p:txBody>
      </p:sp>
      <p:sp>
        <p:nvSpPr>
          <p:cNvPr id="2" name="Título 1"/>
          <p:cNvSpPr>
            <a:spLocks noGrp="1"/>
          </p:cNvSpPr>
          <p:nvPr>
            <p:ph type="title"/>
          </p:nvPr>
        </p:nvSpPr>
        <p:spPr>
          <a:xfrm>
            <a:off x="457200" y="274638"/>
            <a:ext cx="8229600" cy="944562"/>
          </a:xfrm>
        </p:spPr>
        <p:txBody>
          <a:bodyPr/>
          <a:lstStyle/>
          <a:p>
            <a:r>
              <a:rPr lang="pt-PT" dirty="0" smtClean="0"/>
              <a:t>Cascões Astrais</a:t>
            </a:r>
            <a:endParaRPr lang="pt-PT"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95400"/>
            <a:ext cx="8229600" cy="5410200"/>
          </a:xfrm>
        </p:spPr>
        <p:txBody>
          <a:bodyPr>
            <a:normAutofit/>
          </a:bodyPr>
          <a:lstStyle/>
          <a:p>
            <a:r>
              <a:rPr lang="pt-PT" sz="2000" dirty="0" smtClean="0"/>
              <a:t>Um constante método dos hábitos da Natureza é a interposição de um período de descanso, pausa, sono ou recuperação entre um fim de um período de actividade e o principio de um outro;</a:t>
            </a:r>
          </a:p>
          <a:p>
            <a:r>
              <a:rPr lang="pt-PT" sz="2000" dirty="0" smtClean="0"/>
              <a:t>Existe um estado entre o fim das actividades da alma no plano astral e a sua passagem à reencarnação ou esferas superiores de vida espiritual, os ocultistas dão-lhe o nome de “segundo sono da alma”;</a:t>
            </a:r>
          </a:p>
          <a:p>
            <a:r>
              <a:rPr lang="pt-PT" sz="2000" dirty="0" smtClean="0"/>
              <a:t>Quando os processos naturais no plano astral se aproximam do seu termo, a alma experimenta uma sensação de cansaço;</a:t>
            </a:r>
          </a:p>
          <a:p>
            <a:r>
              <a:rPr lang="pt-PT" sz="2000" dirty="0" smtClean="0"/>
              <a:t>Acha que esgotou toda a provisão de desejos, ambições e ideais que trouxera, sente que cumpriu o desígnio, e percebe a aproximação de uma nova fase de existência;</a:t>
            </a:r>
          </a:p>
          <a:p>
            <a:r>
              <a:rPr lang="pt-PT" sz="2000" dirty="0" smtClean="0"/>
              <a:t>A alma começa a sentir desejo de obter novas experiencias e manifestar em uma nova vida o adiantamento  que adquiriu no plano astral;</a:t>
            </a:r>
            <a:endParaRPr lang="pt-PT" sz="2000" dirty="0"/>
          </a:p>
        </p:txBody>
      </p:sp>
      <p:sp>
        <p:nvSpPr>
          <p:cNvPr id="2" name="Título 1"/>
          <p:cNvSpPr>
            <a:spLocks noGrp="1"/>
          </p:cNvSpPr>
          <p:nvPr>
            <p:ph type="title"/>
          </p:nvPr>
        </p:nvSpPr>
        <p:spPr>
          <a:xfrm>
            <a:off x="457200" y="274638"/>
            <a:ext cx="8229600" cy="868362"/>
          </a:xfrm>
        </p:spPr>
        <p:txBody>
          <a:bodyPr/>
          <a:lstStyle/>
          <a:p>
            <a:r>
              <a:rPr lang="pt-PT" dirty="0" smtClean="0"/>
              <a:t>O segundo sono da Alma</a:t>
            </a:r>
            <a:endParaRPr lang="pt-PT"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153400" cy="5562600"/>
          </a:xfrm>
        </p:spPr>
        <p:txBody>
          <a:bodyPr>
            <a:normAutofit/>
          </a:bodyPr>
          <a:lstStyle/>
          <a:p>
            <a:r>
              <a:rPr lang="pt-PT" sz="2000" dirty="0" smtClean="0"/>
              <a:t>Do mesmo modo como no primeiro sono astral, a alma assimilou as lições da vida terrestre, neste segundo sono a alma assimila as admiráveis experiencias do astral;</a:t>
            </a:r>
          </a:p>
          <a:p>
            <a:r>
              <a:rPr lang="pt-PT" sz="2000" dirty="0" smtClean="0"/>
              <a:t>A alma recebe um fresco ímpeto de energia e obtêm o “modelo psíquico” do seu novo corpo carnal, é lhe permitido experimentar o poder atractivo dos seus laços </a:t>
            </a:r>
            <a:r>
              <a:rPr lang="pt-PT" sz="2000" dirty="0" err="1" smtClean="0"/>
              <a:t>carmicos</a:t>
            </a:r>
            <a:r>
              <a:rPr lang="pt-PT" sz="2000" dirty="0" smtClean="0"/>
              <a:t>, que a conduz ao canal do renascimento de acordo com o carácter de sua natureza;</a:t>
            </a:r>
          </a:p>
          <a:p>
            <a:r>
              <a:rPr lang="pt-PT" sz="2000" dirty="0" smtClean="0"/>
              <a:t>Cada um é atraído por seu congénere, e cada qual vai ao seu igual;</a:t>
            </a:r>
          </a:p>
          <a:p>
            <a:r>
              <a:rPr lang="pt-PT" sz="2000" dirty="0" smtClean="0"/>
              <a:t>Cada alma vai, onde pertence pela razão do que é;</a:t>
            </a:r>
          </a:p>
          <a:p>
            <a:r>
              <a:rPr lang="pt-PT" sz="2000" dirty="0" smtClean="0"/>
              <a:t>As mais inferiores, como as mais elevadas, todas hão de seguir a mesma Lei, todas são como pequenas crianças na aula infantil do Absoluto. E todas estão no Caminho, saibam ou não saibam disso, e a sua ignorância não lhes é contada em desfavor;</a:t>
            </a:r>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 segundo sono da Alma</a:t>
            </a:r>
            <a:endParaRPr lang="pt-PT"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143000"/>
            <a:ext cx="8229600" cy="5562600"/>
          </a:xfrm>
        </p:spPr>
        <p:txBody>
          <a:bodyPr>
            <a:normAutofit/>
          </a:bodyPr>
          <a:lstStyle/>
          <a:p>
            <a:r>
              <a:rPr lang="pt-PT" sz="2000" dirty="0" smtClean="0"/>
              <a:t>Algumas almas escapam à corrente do renascimento e são levadas , não a uma nova vida na terra, mas a uma vida nas esferas superiores;</a:t>
            </a:r>
          </a:p>
          <a:p>
            <a:r>
              <a:rPr lang="pt-PT" sz="2000" dirty="0" smtClean="0"/>
              <a:t>A maioria volta a encarnar na terra devido ao seu </a:t>
            </a:r>
            <a:r>
              <a:rPr lang="pt-PT" sz="2000" dirty="0" err="1" smtClean="0"/>
              <a:t>Carma</a:t>
            </a:r>
            <a:r>
              <a:rPr lang="pt-PT" sz="2000" dirty="0" smtClean="0"/>
              <a:t>;</a:t>
            </a:r>
          </a:p>
          <a:p>
            <a:r>
              <a:rPr lang="pt-PT" sz="2000" dirty="0" smtClean="0"/>
              <a:t>Não cair no erro de </a:t>
            </a:r>
            <a:r>
              <a:rPr lang="pt-PT" sz="2000" dirty="0" err="1" smtClean="0"/>
              <a:t>Carma</a:t>
            </a:r>
            <a:r>
              <a:rPr lang="pt-PT" sz="2000" dirty="0" smtClean="0"/>
              <a:t> ser um cruel algoz que distribui prémios e castigos, é sim simplesmente a Lei das Espirituais Causas e Efeitos – </a:t>
            </a:r>
            <a:r>
              <a:rPr lang="pt-PT" sz="2000" i="1" dirty="0" smtClean="0"/>
              <a:t>Não somos punidos por causa dos nossos pecados, mas por eles mesmos; Não somos recompensados por causa das nossas boas acções, mas com estas acções</a:t>
            </a:r>
            <a:r>
              <a:rPr lang="pt-PT" sz="2000" dirty="0" smtClean="0"/>
              <a:t>;</a:t>
            </a:r>
          </a:p>
          <a:p>
            <a:r>
              <a:rPr lang="pt-PT" sz="2000" dirty="0" smtClean="0"/>
              <a:t>O Desejo é o poder causal do </a:t>
            </a:r>
            <a:r>
              <a:rPr lang="pt-PT" sz="2000" dirty="0" err="1" smtClean="0"/>
              <a:t>Carma</a:t>
            </a:r>
            <a:r>
              <a:rPr lang="pt-PT" sz="2000" dirty="0" smtClean="0"/>
              <a:t> </a:t>
            </a:r>
            <a:r>
              <a:rPr lang="pt-PT" sz="2000" dirty="0" smtClean="0"/>
              <a:t>e, por intermédio deste, a causa do nosso renascimento;</a:t>
            </a:r>
          </a:p>
          <a:p>
            <a:r>
              <a:rPr lang="pt-PT" sz="2000" dirty="0" smtClean="0"/>
              <a:t>A alma que ainda conserva o desejo de coisas materiais, das coisas da carne e da vida material, cai na corrente do renascimento;</a:t>
            </a:r>
            <a:endParaRPr lang="pt-PT" sz="2000" dirty="0" smtClean="0"/>
          </a:p>
          <a:p>
            <a:r>
              <a:rPr lang="pt-PT" sz="2000" dirty="0" smtClean="0"/>
              <a:t>Um desejo sempre quer </a:t>
            </a:r>
            <a:r>
              <a:rPr lang="pt-PT" sz="2000" i="1" u="sng" dirty="0" smtClean="0"/>
              <a:t>ter</a:t>
            </a:r>
            <a:r>
              <a:rPr lang="pt-PT" sz="2000" i="1" dirty="0" smtClean="0"/>
              <a:t>, f</a:t>
            </a:r>
            <a:r>
              <a:rPr lang="pt-PT" sz="2000" i="1" u="sng" dirty="0" smtClean="0"/>
              <a:t>azer</a:t>
            </a:r>
            <a:r>
              <a:rPr lang="pt-PT" sz="2000" i="1" dirty="0" smtClean="0"/>
              <a:t> </a:t>
            </a:r>
            <a:r>
              <a:rPr lang="pt-PT" sz="2000" dirty="0" smtClean="0"/>
              <a:t>ou </a:t>
            </a:r>
            <a:r>
              <a:rPr lang="pt-PT" sz="2000" i="1" u="sng" dirty="0" smtClean="0"/>
              <a:t>ser</a:t>
            </a:r>
            <a:r>
              <a:rPr lang="pt-PT" sz="2000" dirty="0" smtClean="0"/>
              <a:t> alguma coisa;</a:t>
            </a:r>
          </a:p>
        </p:txBody>
      </p:sp>
      <p:sp>
        <p:nvSpPr>
          <p:cNvPr id="2" name="Título 1"/>
          <p:cNvSpPr>
            <a:spLocks noGrp="1"/>
          </p:cNvSpPr>
          <p:nvPr>
            <p:ph type="title"/>
          </p:nvPr>
        </p:nvSpPr>
        <p:spPr>
          <a:xfrm>
            <a:off x="457200" y="274638"/>
            <a:ext cx="8229600" cy="868362"/>
          </a:xfrm>
        </p:spPr>
        <p:txBody>
          <a:bodyPr/>
          <a:lstStyle/>
          <a:p>
            <a:r>
              <a:rPr lang="pt-PT" dirty="0" smtClean="0"/>
              <a:t>O Renascimento</a:t>
            </a:r>
            <a:endParaRPr lang="pt-PT"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143000"/>
            <a:ext cx="8229600" cy="4864291"/>
          </a:xfrm>
        </p:spPr>
        <p:txBody>
          <a:bodyPr>
            <a:normAutofit/>
          </a:bodyPr>
          <a:lstStyle/>
          <a:p>
            <a:r>
              <a:rPr lang="pt-PT" sz="2000" dirty="0" smtClean="0"/>
              <a:t>Almas altruístas são levadas ao renascimento simplesmente pelas insistentes aspirações de realizar uma grande obra para a humanidade, de servir a outros ou cumprir alguma tarefa inspirada no amor; </a:t>
            </a:r>
          </a:p>
          <a:p>
            <a:r>
              <a:rPr lang="pt-PT" sz="2000" dirty="0" smtClean="0"/>
              <a:t>Uma alma que não deseja no seu intimo, um renascimento na terra, não renascerá para a vida terrestre, mas é levada pela força da </a:t>
            </a:r>
            <a:r>
              <a:rPr lang="pt-PT" sz="2000" dirty="0" err="1" smtClean="0"/>
              <a:t>atração</a:t>
            </a:r>
            <a:r>
              <a:rPr lang="pt-PT" sz="2000" dirty="0" smtClean="0"/>
              <a:t> a outras esferas, seu </a:t>
            </a:r>
            <a:r>
              <a:rPr lang="pt-PT" sz="2000" dirty="0" err="1" smtClean="0"/>
              <a:t>Carma</a:t>
            </a:r>
            <a:r>
              <a:rPr lang="pt-PT" sz="2000" dirty="0" smtClean="0"/>
              <a:t> a conduz para fora da terra;</a:t>
            </a:r>
          </a:p>
          <a:p>
            <a:r>
              <a:rPr lang="pt-PT" sz="2000" dirty="0" smtClean="0"/>
              <a:t>Todos estamos no Caminho e a evolução espiritual progride ainda que devagar;</a:t>
            </a:r>
            <a:endParaRPr lang="pt-PT" sz="2000" dirty="0"/>
          </a:p>
        </p:txBody>
      </p:sp>
      <p:sp>
        <p:nvSpPr>
          <p:cNvPr id="3" name="Título 2"/>
          <p:cNvSpPr>
            <a:spLocks noGrp="1"/>
          </p:cNvSpPr>
          <p:nvPr>
            <p:ph type="title"/>
          </p:nvPr>
        </p:nvSpPr>
        <p:spPr>
          <a:xfrm>
            <a:off x="457200" y="274638"/>
            <a:ext cx="8229600" cy="868362"/>
          </a:xfrm>
        </p:spPr>
        <p:txBody>
          <a:bodyPr/>
          <a:lstStyle/>
          <a:p>
            <a:r>
              <a:rPr lang="pt-PT" dirty="0" smtClean="0"/>
              <a:t>O Renascimento</a:t>
            </a:r>
            <a:endParaRPr lang="pt-PT"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Posição de Conteúdo 2"/>
          <p:cNvSpPr>
            <a:spLocks noGrp="1"/>
          </p:cNvSpPr>
          <p:nvPr>
            <p:ph idx="1"/>
          </p:nvPr>
        </p:nvSpPr>
        <p:spPr>
          <a:xfrm>
            <a:off x="457200" y="1295400"/>
            <a:ext cx="8229600" cy="5334000"/>
          </a:xfrm>
        </p:spPr>
        <p:txBody>
          <a:bodyPr>
            <a:normAutofit/>
          </a:bodyPr>
          <a:lstStyle/>
          <a:p>
            <a:r>
              <a:rPr lang="pt-PT" sz="2000" dirty="0" smtClean="0"/>
              <a:t>A Terra é apenas umas das muitas escolas que, de tempo em tempo, foram estabelecidas no Cosmo, e que, por melhores que sejam, não são senão moradas de degraus inferiores;</a:t>
            </a:r>
          </a:p>
          <a:p>
            <a:r>
              <a:rPr lang="pt-PT" sz="2000" dirty="0" smtClean="0"/>
              <a:t>Quando a alma atinge o degrau do desenvolvimento espiritual, onde os laços de vida terrena não a vinculam mais, é impossível que essa alma possa ficar retida na ronda de encarnações;</a:t>
            </a:r>
          </a:p>
          <a:p>
            <a:r>
              <a:rPr lang="pt-PT" sz="2000" dirty="0" smtClean="0"/>
              <a:t>No tempo presente estamos aproximando-nos do fim de um ciclo e, nesta época, um grande numero de almas está preparando-se para o seu voo às alturas;</a:t>
            </a:r>
          </a:p>
          <a:p>
            <a:r>
              <a:rPr lang="pt-PT" sz="2000" dirty="0" smtClean="0"/>
              <a:t>A mente humana não está preparada para pensar nos planos médios astral e astral superior, mas basta sabermos que há uma infinita escala de existência, composta de reinos sobre reinos (como podemos ver: reino mineral, vegetal, animal e humano);</a:t>
            </a:r>
          </a:p>
        </p:txBody>
      </p:sp>
      <p:sp>
        <p:nvSpPr>
          <p:cNvPr id="2" name="Título 1"/>
          <p:cNvSpPr>
            <a:spLocks noGrp="1"/>
          </p:cNvSpPr>
          <p:nvPr>
            <p:ph type="title"/>
          </p:nvPr>
        </p:nvSpPr>
        <p:spPr>
          <a:xfrm>
            <a:off x="457200" y="274638"/>
            <a:ext cx="8229600" cy="944562"/>
          </a:xfrm>
        </p:spPr>
        <p:txBody>
          <a:bodyPr>
            <a:normAutofit fontScale="90000"/>
          </a:bodyPr>
          <a:lstStyle/>
          <a:p>
            <a:r>
              <a:rPr lang="pt-PT" dirty="0" smtClean="0"/>
              <a:t>Além do ciclo das Reencarnações</a:t>
            </a:r>
            <a:endParaRPr lang="pt-PT"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ção de Conteúdo 1"/>
          <p:cNvSpPr>
            <a:spLocks noGrp="1"/>
          </p:cNvSpPr>
          <p:nvPr>
            <p:ph idx="1"/>
          </p:nvPr>
        </p:nvSpPr>
        <p:spPr>
          <a:xfrm>
            <a:off x="457200" y="1295401"/>
            <a:ext cx="8229600" cy="1143000"/>
          </a:xfrm>
        </p:spPr>
        <p:txBody>
          <a:bodyPr>
            <a:normAutofit/>
          </a:bodyPr>
          <a:lstStyle/>
          <a:p>
            <a:r>
              <a:rPr lang="pt-PT" sz="2000" dirty="0" smtClean="0"/>
              <a:t>Existem três grandes verdades absolutas que não se podem perder, embora possam permanecer silenciosas por falta de palavras:</a:t>
            </a:r>
            <a:endParaRPr lang="pt-PT" sz="2000" dirty="0"/>
          </a:p>
        </p:txBody>
      </p:sp>
      <p:sp>
        <p:nvSpPr>
          <p:cNvPr id="3" name="Título 2"/>
          <p:cNvSpPr>
            <a:spLocks noGrp="1"/>
          </p:cNvSpPr>
          <p:nvPr>
            <p:ph type="title"/>
          </p:nvPr>
        </p:nvSpPr>
        <p:spPr>
          <a:xfrm>
            <a:off x="457200" y="274638"/>
            <a:ext cx="8229600" cy="868362"/>
          </a:xfrm>
        </p:spPr>
        <p:txBody>
          <a:bodyPr>
            <a:normAutofit fontScale="90000"/>
          </a:bodyPr>
          <a:lstStyle/>
          <a:p>
            <a:r>
              <a:rPr lang="pt-PT" dirty="0" smtClean="0"/>
              <a:t>Além do ciclo das Reencarnações</a:t>
            </a:r>
            <a:endParaRPr lang="pt-PT" dirty="0"/>
          </a:p>
        </p:txBody>
      </p:sp>
      <p:sp>
        <p:nvSpPr>
          <p:cNvPr id="4" name="CaixaDeTexto 3"/>
          <p:cNvSpPr txBox="1"/>
          <p:nvPr/>
        </p:nvSpPr>
        <p:spPr>
          <a:xfrm>
            <a:off x="914400" y="2286000"/>
            <a:ext cx="7696200" cy="369332"/>
          </a:xfrm>
          <a:prstGeom prst="rect">
            <a:avLst/>
          </a:prstGeom>
          <a:noFill/>
        </p:spPr>
        <p:txBody>
          <a:bodyPr wrap="square" rtlCol="0">
            <a:spAutoFit/>
          </a:bodyPr>
          <a:lstStyle/>
          <a:p>
            <a:pPr algn="ctr"/>
            <a:r>
              <a:rPr lang="pt-PT" b="1" i="1" dirty="0" smtClean="0">
                <a:latin typeface="Verdana" pitchFamily="34" charset="0"/>
                <a:ea typeface="Verdana" pitchFamily="34" charset="0"/>
                <a:cs typeface="Verdana" pitchFamily="34" charset="0"/>
              </a:rPr>
              <a:t> AS TRÊS GRANDES VERDADES</a:t>
            </a:r>
            <a:endParaRPr lang="pt-PT" b="1" i="1" dirty="0">
              <a:latin typeface="Verdana" pitchFamily="34" charset="0"/>
              <a:ea typeface="Verdana" pitchFamily="34" charset="0"/>
              <a:cs typeface="Verdana" pitchFamily="34" charset="0"/>
            </a:endParaRPr>
          </a:p>
        </p:txBody>
      </p:sp>
      <p:sp>
        <p:nvSpPr>
          <p:cNvPr id="6" name="CaixaDeTexto 5"/>
          <p:cNvSpPr txBox="1"/>
          <p:nvPr/>
        </p:nvSpPr>
        <p:spPr>
          <a:xfrm>
            <a:off x="914400" y="2667000"/>
            <a:ext cx="7772400" cy="2308324"/>
          </a:xfrm>
          <a:prstGeom prst="rect">
            <a:avLst/>
          </a:prstGeom>
          <a:noFill/>
        </p:spPr>
        <p:txBody>
          <a:bodyPr wrap="square" rtlCol="0">
            <a:spAutoFit/>
          </a:bodyPr>
          <a:lstStyle/>
          <a:p>
            <a:pPr marL="342900" indent="-342900" algn="just">
              <a:buFont typeface="+mj-lt"/>
              <a:buAutoNum type="romanUcPeriod"/>
            </a:pPr>
            <a:r>
              <a:rPr lang="pt-PT" i="1" dirty="0" smtClean="0">
                <a:latin typeface="Bodoni MT" pitchFamily="18" charset="0"/>
                <a:ea typeface="Verdana" pitchFamily="34" charset="0"/>
                <a:cs typeface="Verdana" pitchFamily="34" charset="0"/>
              </a:rPr>
              <a:t>A  alma humana é imortal e o seu futuro é o futuro de algo, cujo crescimento e esplendor não tem limite;</a:t>
            </a:r>
          </a:p>
          <a:p>
            <a:pPr marL="342900" indent="-342900" algn="just">
              <a:buFont typeface="+mj-lt"/>
              <a:buAutoNum type="romanUcPeriod"/>
            </a:pPr>
            <a:r>
              <a:rPr lang="pt-PT" i="1" dirty="0" smtClean="0">
                <a:latin typeface="Bodoni MT" pitchFamily="18" charset="0"/>
                <a:ea typeface="Verdana" pitchFamily="34" charset="0"/>
                <a:cs typeface="Verdana" pitchFamily="34" charset="0"/>
              </a:rPr>
              <a:t>O principio que dá a vida, reside em nós e fora de nós, sendo imortal e eternamente </a:t>
            </a:r>
            <a:r>
              <a:rPr lang="pt-PT" i="1" dirty="0" err="1" smtClean="0">
                <a:latin typeface="Bodoni MT" pitchFamily="18" charset="0"/>
                <a:ea typeface="Verdana" pitchFamily="34" charset="0"/>
                <a:cs typeface="Verdana" pitchFamily="34" charset="0"/>
              </a:rPr>
              <a:t>beneficiente</a:t>
            </a:r>
            <a:r>
              <a:rPr lang="pt-PT" i="1" dirty="0" smtClean="0">
                <a:latin typeface="Bodoni MT" pitchFamily="18" charset="0"/>
                <a:ea typeface="Verdana" pitchFamily="34" charset="0"/>
                <a:cs typeface="Verdana" pitchFamily="34" charset="0"/>
              </a:rPr>
              <a:t>; não se pode ouvi-lo, nem vê-lo, nem senti-lo, mas quem deseja percepção, percebe-o;</a:t>
            </a:r>
          </a:p>
          <a:p>
            <a:pPr marL="342900" indent="-342900" algn="just">
              <a:buFont typeface="+mj-lt"/>
              <a:buAutoNum type="romanUcPeriod"/>
            </a:pPr>
            <a:r>
              <a:rPr lang="pt-PT" i="1" dirty="0" smtClean="0">
                <a:latin typeface="Bodoni MT" pitchFamily="18" charset="0"/>
                <a:ea typeface="Verdana" pitchFamily="34" charset="0"/>
                <a:cs typeface="Verdana" pitchFamily="34" charset="0"/>
              </a:rPr>
              <a:t>Cada ente humano é o seu absoluto legislador, e dispensador de glória ou de obscuridade a si mesmo, o determinado de sua vida, sua recompensa, sua punição.</a:t>
            </a:r>
            <a:endParaRPr lang="pt-PT" i="1" dirty="0">
              <a:latin typeface="Bodoni MT" pitchFamily="18" charset="0"/>
              <a:ea typeface="Verdana" pitchFamily="34" charset="0"/>
              <a:cs typeface="Verdana"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srcRect/>
          <a:stretch>
            <a:fillRect/>
          </a:stretch>
        </p:blipFill>
        <p:spPr bwMode="auto">
          <a:xfrm>
            <a:off x="152400" y="914400"/>
            <a:ext cx="2381250" cy="3133725"/>
          </a:xfrm>
          <a:prstGeom prst="rect">
            <a:avLst/>
          </a:prstGeom>
          <a:noFill/>
          <a:ln w="9525">
            <a:noFill/>
            <a:miter lim="800000"/>
            <a:headEnd/>
            <a:tailEnd/>
          </a:ln>
          <a:effectLst/>
        </p:spPr>
      </p:pic>
      <p:sp>
        <p:nvSpPr>
          <p:cNvPr id="5" name="CaixaDeTexto 4"/>
          <p:cNvSpPr txBox="1"/>
          <p:nvPr/>
        </p:nvSpPr>
        <p:spPr>
          <a:xfrm>
            <a:off x="2971800" y="457200"/>
            <a:ext cx="5175328" cy="369332"/>
          </a:xfrm>
          <a:prstGeom prst="rect">
            <a:avLst/>
          </a:prstGeom>
          <a:noFill/>
        </p:spPr>
        <p:txBody>
          <a:bodyPr wrap="none" rtlCol="0">
            <a:spAutoFit/>
          </a:bodyPr>
          <a:lstStyle/>
          <a:p>
            <a:r>
              <a:rPr lang="en-US" b="1" dirty="0" smtClean="0"/>
              <a:t>William Walker </a:t>
            </a:r>
            <a:r>
              <a:rPr lang="en-US" b="1" dirty="0" smtClean="0"/>
              <a:t>Atkinson (</a:t>
            </a:r>
            <a:r>
              <a:rPr lang="en-US" b="1" dirty="0" err="1" smtClean="0"/>
              <a:t>Yoge</a:t>
            </a:r>
            <a:r>
              <a:rPr lang="en-US" b="1" dirty="0" smtClean="0"/>
              <a:t> </a:t>
            </a:r>
            <a:r>
              <a:rPr lang="en-US" b="1" dirty="0" err="1" smtClean="0"/>
              <a:t>Ramacháraca</a:t>
            </a:r>
            <a:r>
              <a:rPr lang="en-US" b="1" dirty="0" smtClean="0"/>
              <a:t>)</a:t>
            </a:r>
            <a:endParaRPr lang="pt-PT" dirty="0"/>
          </a:p>
        </p:txBody>
      </p:sp>
      <p:sp>
        <p:nvSpPr>
          <p:cNvPr id="6" name="CaixaDeTexto 5"/>
          <p:cNvSpPr txBox="1"/>
          <p:nvPr/>
        </p:nvSpPr>
        <p:spPr>
          <a:xfrm>
            <a:off x="3276600" y="4419600"/>
            <a:ext cx="5105400" cy="461665"/>
          </a:xfrm>
          <a:prstGeom prst="rect">
            <a:avLst/>
          </a:prstGeom>
          <a:noFill/>
        </p:spPr>
        <p:txBody>
          <a:bodyPr wrap="square" rtlCol="0">
            <a:spAutoFit/>
          </a:bodyPr>
          <a:lstStyle/>
          <a:p>
            <a:r>
              <a:rPr lang="pt-PT" sz="2400" b="1" i="1" dirty="0" smtClean="0">
                <a:latin typeface="Verdana" pitchFamily="34" charset="0"/>
                <a:ea typeface="Verdana" pitchFamily="34" charset="0"/>
                <a:cs typeface="Verdana" pitchFamily="34" charset="0"/>
              </a:rPr>
              <a:t>A PAZ ESTEJA CONVOSCO</a:t>
            </a:r>
            <a:endParaRPr lang="pt-PT" sz="2400" b="1" i="1" dirty="0">
              <a:latin typeface="Verdana" pitchFamily="34" charset="0"/>
              <a:ea typeface="Verdana" pitchFamily="34" charset="0"/>
              <a:cs typeface="Verdana" pitchFamily="34" charset="0"/>
            </a:endParaRPr>
          </a:p>
        </p:txBody>
      </p:sp>
      <p:sp>
        <p:nvSpPr>
          <p:cNvPr id="7" name="CaixaDeTexto 6"/>
          <p:cNvSpPr txBox="1"/>
          <p:nvPr/>
        </p:nvSpPr>
        <p:spPr>
          <a:xfrm>
            <a:off x="2667000" y="1219200"/>
            <a:ext cx="6172200" cy="3139321"/>
          </a:xfrm>
          <a:prstGeom prst="rect">
            <a:avLst/>
          </a:prstGeom>
          <a:noFill/>
        </p:spPr>
        <p:txBody>
          <a:bodyPr wrap="square" rtlCol="0">
            <a:spAutoFit/>
          </a:bodyPr>
          <a:lstStyle/>
          <a:p>
            <a:pPr algn="just"/>
            <a:r>
              <a:rPr lang="pt-PT" dirty="0" smtClean="0">
                <a:latin typeface="Bodoni MT" pitchFamily="18" charset="0"/>
              </a:rPr>
              <a:t>Esperamos que aquilo que dissemos será como as sementes das futuras árvores do saber em vós. Porque o melhor que o instrutor pode esperar é – plantar sementes. Julgamos que, ao menos, vos trouxemos à porta da percepção da verdade que a Morte não existe; que aquilo que se chama Morte não é senão “o outro lado” da Vida, e inseparável dela.</a:t>
            </a:r>
          </a:p>
          <a:p>
            <a:pPr algn="just"/>
            <a:r>
              <a:rPr lang="pt-PT" dirty="0" smtClean="0">
                <a:latin typeface="Bodoni MT" pitchFamily="18" charset="0"/>
              </a:rPr>
              <a:t>Oxalá os vossos próprios olhos espirituais se abram para poderdes por vós mesmos perceber estas verdades através de vossa própria experiencia.</a:t>
            </a:r>
          </a:p>
          <a:p>
            <a:pPr algn="just"/>
            <a:endParaRPr lang="pt-PT" dirty="0" smtClean="0">
              <a:latin typeface="Bodoni MT" pitchFamily="18" charset="0"/>
            </a:endParaRPr>
          </a:p>
          <a:p>
            <a:pPr algn="just"/>
            <a:r>
              <a:rPr lang="pt-PT" dirty="0" smtClean="0">
                <a:latin typeface="Bodoni MT" pitchFamily="18" charset="0"/>
              </a:rPr>
              <a:t>E agora, bom estudante, mais uma vez vos dizemos:</a:t>
            </a:r>
            <a:endParaRPr lang="pt-PT" dirty="0">
              <a:latin typeface="Bodoni MT"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fluência">
  <a:themeElements>
    <a:clrScheme name="Confluê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fluê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fluê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3077</TotalTime>
  <Words>5274</Words>
  <Application>Microsoft Office PowerPoint</Application>
  <PresentationFormat>Apresentação no Ecrã (4:3)</PresentationFormat>
  <Paragraphs>261</Paragraphs>
  <Slides>41</Slides>
  <Notes>1</Notes>
  <HiddenSlides>0</HiddenSlides>
  <MMClips>0</MMClips>
  <ScaleCrop>false</ScaleCrop>
  <HeadingPairs>
    <vt:vector size="4" baseType="variant">
      <vt:variant>
        <vt:lpstr>Tema</vt:lpstr>
      </vt:variant>
      <vt:variant>
        <vt:i4>1</vt:i4>
      </vt:variant>
      <vt:variant>
        <vt:lpstr>Títulos dos diapositivos</vt:lpstr>
      </vt:variant>
      <vt:variant>
        <vt:i4>41</vt:i4>
      </vt:variant>
    </vt:vector>
  </HeadingPairs>
  <TitlesOfParts>
    <vt:vector size="42" baseType="lpstr">
      <vt:lpstr>Confluência</vt:lpstr>
      <vt:lpstr>A Vida depois da Morte</vt:lpstr>
      <vt:lpstr>O Além</vt:lpstr>
      <vt:lpstr>O Além</vt:lpstr>
      <vt:lpstr>A Morte não existe</vt:lpstr>
      <vt:lpstr>A Morte não existe</vt:lpstr>
      <vt:lpstr>Os Planos da Vida</vt:lpstr>
      <vt:lpstr>Os Planos da Vida</vt:lpstr>
      <vt:lpstr>O Plano Astral</vt:lpstr>
      <vt:lpstr>O Plano Astral</vt:lpstr>
      <vt:lpstr>Depois da Morte</vt:lpstr>
      <vt:lpstr>Depois da Morte</vt:lpstr>
      <vt:lpstr>O Sono da Alma</vt:lpstr>
      <vt:lpstr>O Sono da Alma</vt:lpstr>
      <vt:lpstr>O Despertar da Alma</vt:lpstr>
      <vt:lpstr>O Despertar da Alma</vt:lpstr>
      <vt:lpstr>A Geografia do Plano Astral</vt:lpstr>
      <vt:lpstr>A Geografia do Plano Astral</vt:lpstr>
      <vt:lpstr>Os estados de Almas Primitivas</vt:lpstr>
      <vt:lpstr>Os estados de Almas Primitivas</vt:lpstr>
      <vt:lpstr>Experiências Religiosas no Astral </vt:lpstr>
      <vt:lpstr>Experiências Religiosas no Astral </vt:lpstr>
      <vt:lpstr>Os Céus e os Infernos Astrais</vt:lpstr>
      <vt:lpstr>Os Céus e os Infernos Astrais</vt:lpstr>
      <vt:lpstr>Expressão Astral das Aspirações da Alma</vt:lpstr>
      <vt:lpstr>Expressão Astral das Aspirações da Alma</vt:lpstr>
      <vt:lpstr>Ocupações no Plano Astral</vt:lpstr>
      <vt:lpstr>Os Companheiros do Astral</vt:lpstr>
      <vt:lpstr>Os Companheiros do Astral</vt:lpstr>
      <vt:lpstr>Os Companheiros do Astral</vt:lpstr>
      <vt:lpstr>Da Comunicação Espiritual</vt:lpstr>
      <vt:lpstr>Da Comunicação Espiritual</vt:lpstr>
      <vt:lpstr>Almas presas à Terra</vt:lpstr>
      <vt:lpstr>Almas presas à Terra</vt:lpstr>
      <vt:lpstr>Cascões Astrais</vt:lpstr>
      <vt:lpstr>O segundo sono da Alma</vt:lpstr>
      <vt:lpstr>O segundo sono da Alma</vt:lpstr>
      <vt:lpstr>O Renascimento</vt:lpstr>
      <vt:lpstr>O Renascimento</vt:lpstr>
      <vt:lpstr>Além do ciclo das Reencarnações</vt:lpstr>
      <vt:lpstr>Além do ciclo das Reencarnações</vt:lpstr>
      <vt:lpstr>Diapositivo 41</vt:lpstr>
    </vt:vector>
  </TitlesOfParts>
  <Company>Brainy Betty,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Nan Shastry</dc:creator>
  <cp:lastModifiedBy>BCascais</cp:lastModifiedBy>
  <cp:revision>209</cp:revision>
  <dcterms:created xsi:type="dcterms:W3CDTF">2006-07-05T18:19:54Z</dcterms:created>
  <dcterms:modified xsi:type="dcterms:W3CDTF">2009-03-24T00:09:13Z</dcterms:modified>
</cp:coreProperties>
</file>